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sldIdLst>
    <p:sldId id="266" r:id="rId2"/>
    <p:sldId id="264" r:id="rId3"/>
    <p:sldId id="257" r:id="rId4"/>
    <p:sldId id="267" r:id="rId5"/>
    <p:sldId id="286" r:id="rId6"/>
    <p:sldId id="287" r:id="rId7"/>
    <p:sldId id="288" r:id="rId8"/>
    <p:sldId id="299" r:id="rId9"/>
    <p:sldId id="289" r:id="rId10"/>
    <p:sldId id="290" r:id="rId11"/>
    <p:sldId id="292" r:id="rId12"/>
    <p:sldId id="291" r:id="rId13"/>
    <p:sldId id="293" r:id="rId14"/>
    <p:sldId id="298" r:id="rId15"/>
    <p:sldId id="294" r:id="rId16"/>
    <p:sldId id="295" r:id="rId17"/>
    <p:sldId id="296" r:id="rId18"/>
    <p:sldId id="297" r:id="rId19"/>
    <p:sldId id="260" r:id="rId20"/>
    <p:sldId id="285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6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9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7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811CB5-1C1A-42FA-A7C7-2A9FB200F09D}" type="datetimeFigureOut">
              <a:rPr lang="pl-PL" smtClean="0"/>
              <a:t>14.10.2026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6DDF6E-3C92-42E5-9D9A-FF1C524A26E2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44430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360D-5FB5-4D97-801B-D5F06CBBF5BB}" type="datetimeFigureOut">
              <a:rPr lang="pl-PL" smtClean="0"/>
              <a:t>14.10.2026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4A9A-36F0-48E7-9B3E-A98120E081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48660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360D-5FB5-4D97-801B-D5F06CBBF5BB}" type="datetimeFigureOut">
              <a:rPr lang="pl-PL" smtClean="0"/>
              <a:t>14.10.2026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4A9A-36F0-48E7-9B3E-A98120E081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58449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360D-5FB5-4D97-801B-D5F06CBBF5BB}" type="datetimeFigureOut">
              <a:rPr lang="pl-PL" smtClean="0"/>
              <a:t>14.10.2026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4A9A-36F0-48E7-9B3E-A98120E081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54395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360D-5FB5-4D97-801B-D5F06CBBF5BB}" type="datetimeFigureOut">
              <a:rPr lang="pl-PL" smtClean="0"/>
              <a:t>14.10.2026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4A9A-36F0-48E7-9B3E-A98120E081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637836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360D-5FB5-4D97-801B-D5F06CBBF5BB}" type="datetimeFigureOut">
              <a:rPr lang="pl-PL" smtClean="0"/>
              <a:t>14.10.2026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4A9A-36F0-48E7-9B3E-A98120E081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095766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360D-5FB5-4D97-801B-D5F06CBBF5BB}" type="datetimeFigureOut">
              <a:rPr lang="pl-PL" smtClean="0"/>
              <a:t>14.10.2026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4A9A-36F0-48E7-9B3E-A98120E081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6372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360D-5FB5-4D97-801B-D5F06CBBF5BB}" type="datetimeFigureOut">
              <a:rPr lang="pl-PL" smtClean="0"/>
              <a:t>14.10.2026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4A9A-36F0-48E7-9B3E-A98120E081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63013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360D-5FB5-4D97-801B-D5F06CBBF5BB}" type="datetimeFigureOut">
              <a:rPr lang="pl-PL" smtClean="0"/>
              <a:t>14.10.2026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4A9A-36F0-48E7-9B3E-A98120E081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28087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/>
              <a:t>Kliknij ikonę, aby dodać obraz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360D-5FB5-4D97-801B-D5F06CBBF5BB}" type="datetimeFigureOut">
              <a:rPr lang="pl-PL" smtClean="0"/>
              <a:t>14.10.2026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4A9A-36F0-48E7-9B3E-A98120E081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66572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360D-5FB5-4D97-801B-D5F06CBBF5BB}" type="datetimeFigureOut">
              <a:rPr lang="pl-PL" smtClean="0"/>
              <a:t>14.10.2026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4A9A-36F0-48E7-9B3E-A98120E081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80919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9360D-5FB5-4D97-801B-D5F06CBBF5BB}" type="datetimeFigureOut">
              <a:rPr lang="pl-PL" smtClean="0"/>
              <a:t>14.10.2026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1A4A9A-36F0-48E7-9B3E-A98120E081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145808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9360D-5FB5-4D97-801B-D5F06CBBF5BB}" type="datetimeFigureOut">
              <a:rPr lang="pl-PL" smtClean="0"/>
              <a:t>14.10.2026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A4A9A-36F0-48E7-9B3E-A98120E0815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85924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jpeg"/><Relationship Id="rId7" Type="http://schemas.openxmlformats.org/officeDocument/2006/relationships/image" Target="../media/image3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ołectwo Lipow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24000" y="5760720"/>
            <a:ext cx="9144000" cy="1097280"/>
          </a:xfrm>
          <a:prstGeom prst="rect">
            <a:avLst/>
          </a:prstGeom>
          <a:solidFill>
            <a:srgbClr val="0046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1524000" y="5760720"/>
            <a:ext cx="914399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 sz="2800" b="1">
                <a:solidFill>
                  <a:srgbClr val="FFFFFF"/>
                </a:solidFill>
              </a:defRPr>
            </a:pPr>
            <a:r>
              <a:rPr lang="pl-PL" sz="2800" dirty="0"/>
              <a:t>22.09.2026r. </a:t>
            </a:r>
          </a:p>
          <a:p>
            <a:pPr algn="ctr">
              <a:defRPr sz="2800" b="1">
                <a:solidFill>
                  <a:srgbClr val="FFFFFF"/>
                </a:solidFill>
              </a:defRPr>
            </a:pPr>
            <a:r>
              <a:rPr lang="pl-PL" sz="2800" dirty="0"/>
              <a:t>ZEBRANIE WIEJSKIE</a:t>
            </a:r>
            <a:endParaRPr sz="2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206289ED-D9BD-62FE-13EC-8BCA04633D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458687"/>
            <a:ext cx="10972800" cy="46674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b="1" u="sng" dirty="0"/>
              <a:t>Propozycja porządku zebrania:</a:t>
            </a:r>
          </a:p>
          <a:p>
            <a:pPr marL="514350" indent="-514350">
              <a:buFont typeface="+mj-lt"/>
              <a:buAutoNum type="arabicPeriod"/>
            </a:pPr>
            <a:r>
              <a:rPr lang="pl-PL" dirty="0"/>
              <a:t>Otwarcie zebrania i stwierdzenie jego prawomocności.</a:t>
            </a:r>
          </a:p>
          <a:p>
            <a:pPr marL="514350" indent="-514350">
              <a:buFont typeface="+mj-lt"/>
              <a:buAutoNum type="arabicPeriod"/>
            </a:pPr>
            <a:r>
              <a:rPr lang="pl-PL" dirty="0"/>
              <a:t>Wybór protokolanta.</a:t>
            </a:r>
          </a:p>
          <a:p>
            <a:pPr marL="514350" indent="-514350">
              <a:buFont typeface="+mj-lt"/>
              <a:buAutoNum type="arabicPeriod"/>
            </a:pPr>
            <a:r>
              <a:rPr lang="pl-PL" dirty="0"/>
              <a:t>Informacja z działalności Sołtysa i Rady Sołeckiej wsi Lipowa.</a:t>
            </a:r>
          </a:p>
          <a:p>
            <a:pPr marL="514350" indent="-514350">
              <a:buFont typeface="+mj-lt"/>
              <a:buAutoNum type="arabicPeriod"/>
            </a:pPr>
            <a:r>
              <a:rPr lang="pl-PL" dirty="0"/>
              <a:t>Zaplanowanie przedsięwzięć i podziału środków w ramach Funduszu Sołeckiego na 2027r.</a:t>
            </a:r>
          </a:p>
          <a:p>
            <a:pPr marL="514350" indent="-514350">
              <a:buFont typeface="+mj-lt"/>
              <a:buAutoNum type="arabicPeriod"/>
            </a:pPr>
            <a:r>
              <a:rPr lang="pl-PL" dirty="0"/>
              <a:t>Zapytania i wolne wnioski.</a:t>
            </a:r>
          </a:p>
          <a:p>
            <a:pPr marL="514350" indent="-514350">
              <a:buFont typeface="+mj-lt"/>
              <a:buAutoNum type="arabicPeriod"/>
            </a:pPr>
            <a:r>
              <a:rPr lang="pl-PL" dirty="0"/>
              <a:t>Zamknięcie zebrania.</a:t>
            </a: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4" name="Picture 2" descr="Sołectwo Lipowa.jpg">
            <a:extLst>
              <a:ext uri="{FF2B5EF4-FFF2-40B4-BE49-F238E27FC236}">
                <a16:creationId xmlns:a16="http://schemas.microsoft.com/office/drawing/2014/main" id="{EF248DAF-2280-3324-7E33-D23E0F8CEE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5" name="TextBox 3">
            <a:extLst>
              <a:ext uri="{FF2B5EF4-FFF2-40B4-BE49-F238E27FC236}">
                <a16:creationId xmlns:a16="http://schemas.microsoft.com/office/drawing/2014/main" id="{7266B200-61CC-B34E-6490-6D765A3F2C2E}"/>
              </a:ext>
            </a:extLst>
          </p:cNvPr>
          <p:cNvSpPr txBox="1"/>
          <p:nvPr/>
        </p:nvSpPr>
        <p:spPr>
          <a:xfrm>
            <a:off x="457200" y="274320"/>
            <a:ext cx="352109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PORZĄDEK</a:t>
            </a:r>
            <a:r>
              <a:rPr lang="pl-PL" dirty="0"/>
              <a:t> ZEBRANIA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3857975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8E7245F-1812-8546-77C3-DAFFB1C5A5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7781" y="1825625"/>
            <a:ext cx="1064601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300" b="1" dirty="0"/>
              <a:t>11.11.2025r. – udział w gminnych obchodach Dnia Niepodległości </a:t>
            </a:r>
          </a:p>
        </p:txBody>
      </p:sp>
      <p:pic>
        <p:nvPicPr>
          <p:cNvPr id="4" name="Picture 2" descr="Sołectwo Lipowa.jpg">
            <a:extLst>
              <a:ext uri="{FF2B5EF4-FFF2-40B4-BE49-F238E27FC236}">
                <a16:creationId xmlns:a16="http://schemas.microsoft.com/office/drawing/2014/main" id="{F13EB49B-E95E-69A4-68E3-0353E5307B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5" name="TextBox 3">
            <a:extLst>
              <a:ext uri="{FF2B5EF4-FFF2-40B4-BE49-F238E27FC236}">
                <a16:creationId xmlns:a16="http://schemas.microsoft.com/office/drawing/2014/main" id="{41D6B431-1B5B-D18C-3D0C-0AEA8273C665}"/>
              </a:ext>
            </a:extLst>
          </p:cNvPr>
          <p:cNvSpPr txBox="1"/>
          <p:nvPr/>
        </p:nvSpPr>
        <p:spPr>
          <a:xfrm>
            <a:off x="457200" y="274320"/>
            <a:ext cx="260257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KALENDARIUM</a:t>
            </a:r>
            <a:endParaRPr sz="3000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id="{18E0910F-96F6-4755-B403-1147FB52CF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02" y="2479338"/>
            <a:ext cx="2613488" cy="2659138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A858C3FC-BF3F-4827-B6D5-FFB66D1D0BC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0358" y="2537032"/>
            <a:ext cx="3054924" cy="4320968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CB195951-16C7-43B2-BEE7-8AD1B627A5D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2950" y="2537031"/>
            <a:ext cx="2971953" cy="4102311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BDC35424-E457-44FB-A121-785F563047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08528" y="2537032"/>
            <a:ext cx="2933851" cy="4102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027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zawartości 2">
            <a:extLst>
              <a:ext uri="{FF2B5EF4-FFF2-40B4-BE49-F238E27FC236}">
                <a16:creationId xmlns:a16="http://schemas.microsoft.com/office/drawing/2014/main" id="{B2EA1A06-0685-CB37-BB96-9B5255144372}"/>
              </a:ext>
            </a:extLst>
          </p:cNvPr>
          <p:cNvSpPr txBox="1">
            <a:spLocks/>
          </p:cNvSpPr>
          <p:nvPr/>
        </p:nvSpPr>
        <p:spPr>
          <a:xfrm>
            <a:off x="707781" y="1825625"/>
            <a:ext cx="1064601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pl-PL" sz="2300" b="1" dirty="0"/>
              <a:t>13.12.2025r.</a:t>
            </a:r>
            <a:r>
              <a:rPr lang="pl-PL" sz="2300" dirty="0"/>
              <a:t> – </a:t>
            </a:r>
            <a:r>
              <a:rPr lang="pl-PL" sz="2300" b="1" dirty="0"/>
              <a:t>kiermasz świąteczny w ZSP Lipowa</a:t>
            </a:r>
            <a:br>
              <a:rPr lang="pl-PL" sz="2300" dirty="0"/>
            </a:br>
            <a:endParaRPr lang="pl-PL" sz="2300" dirty="0"/>
          </a:p>
          <a:p>
            <a:pPr marL="0" indent="0">
              <a:buFont typeface="Arial"/>
              <a:buNone/>
            </a:pPr>
            <a:endParaRPr lang="pl-PL" sz="2300" dirty="0"/>
          </a:p>
        </p:txBody>
      </p:sp>
      <p:pic>
        <p:nvPicPr>
          <p:cNvPr id="5" name="Picture 2" descr="Sołectwo Lipowa.jpg">
            <a:extLst>
              <a:ext uri="{FF2B5EF4-FFF2-40B4-BE49-F238E27FC236}">
                <a16:creationId xmlns:a16="http://schemas.microsoft.com/office/drawing/2014/main" id="{1416EF7A-E2D1-AB12-6CEB-7F9EB76109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6" name="TextBox 3">
            <a:extLst>
              <a:ext uri="{FF2B5EF4-FFF2-40B4-BE49-F238E27FC236}">
                <a16:creationId xmlns:a16="http://schemas.microsoft.com/office/drawing/2014/main" id="{636AD63A-1B54-5267-EF6A-C3C7FE5E0774}"/>
              </a:ext>
            </a:extLst>
          </p:cNvPr>
          <p:cNvSpPr txBox="1"/>
          <p:nvPr/>
        </p:nvSpPr>
        <p:spPr>
          <a:xfrm>
            <a:off x="457200" y="274320"/>
            <a:ext cx="260257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KALENDARIUM</a:t>
            </a:r>
            <a:endParaRPr sz="3000" dirty="0"/>
          </a:p>
        </p:txBody>
      </p:sp>
      <p:pic>
        <p:nvPicPr>
          <p:cNvPr id="1028" name="Picture 4" descr="Brak dostępnego opisu zdjęcia.">
            <a:extLst>
              <a:ext uri="{FF2B5EF4-FFF2-40B4-BE49-F238E27FC236}">
                <a16:creationId xmlns:a16="http://schemas.microsoft.com/office/drawing/2014/main" id="{29EE7043-7E5F-48C9-800C-F5BF90C4D3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291255"/>
            <a:ext cx="3141279" cy="4188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Brak dostępnego opisu zdjęcia.">
            <a:extLst>
              <a:ext uri="{FF2B5EF4-FFF2-40B4-BE49-F238E27FC236}">
                <a16:creationId xmlns:a16="http://schemas.microsoft.com/office/drawing/2014/main" id="{0BB21003-66ED-449C-A7AA-6DB2A91E21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898" y="2291255"/>
            <a:ext cx="3141279" cy="4188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Brak dostępnego opisu zdjęcia.">
            <a:extLst>
              <a:ext uri="{FF2B5EF4-FFF2-40B4-BE49-F238E27FC236}">
                <a16:creationId xmlns:a16="http://schemas.microsoft.com/office/drawing/2014/main" id="{0FE533CF-1BD8-4198-9BC2-BF48356FE1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9435" y="2291254"/>
            <a:ext cx="4435365" cy="4188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16382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zawartości 2">
            <a:extLst>
              <a:ext uri="{FF2B5EF4-FFF2-40B4-BE49-F238E27FC236}">
                <a16:creationId xmlns:a16="http://schemas.microsoft.com/office/drawing/2014/main" id="{B2EA1A06-0685-CB37-BB96-9B5255144372}"/>
              </a:ext>
            </a:extLst>
          </p:cNvPr>
          <p:cNvSpPr txBox="1">
            <a:spLocks/>
          </p:cNvSpPr>
          <p:nvPr/>
        </p:nvSpPr>
        <p:spPr>
          <a:xfrm>
            <a:off x="707781" y="1825625"/>
            <a:ext cx="1064601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pl-PL" sz="2300" b="1" dirty="0"/>
              <a:t>07.02.2026r.</a:t>
            </a:r>
            <a:r>
              <a:rPr lang="pl-PL" sz="2300" dirty="0"/>
              <a:t> – </a:t>
            </a:r>
            <a:r>
              <a:rPr lang="pl-PL" sz="2300" b="1" dirty="0"/>
              <a:t>akcja charytatywna „Cała Polska smaży pączki”</a:t>
            </a:r>
          </a:p>
          <a:p>
            <a:pPr marL="0" indent="0">
              <a:buFont typeface="Arial"/>
              <a:buNone/>
            </a:pPr>
            <a:endParaRPr lang="pl-PL" sz="2300" dirty="0"/>
          </a:p>
        </p:txBody>
      </p:sp>
      <p:pic>
        <p:nvPicPr>
          <p:cNvPr id="5" name="Picture 2" descr="Sołectwo Lipowa.jpg">
            <a:extLst>
              <a:ext uri="{FF2B5EF4-FFF2-40B4-BE49-F238E27FC236}">
                <a16:creationId xmlns:a16="http://schemas.microsoft.com/office/drawing/2014/main" id="{1416EF7A-E2D1-AB12-6CEB-7F9EB76109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6" name="TextBox 3">
            <a:extLst>
              <a:ext uri="{FF2B5EF4-FFF2-40B4-BE49-F238E27FC236}">
                <a16:creationId xmlns:a16="http://schemas.microsoft.com/office/drawing/2014/main" id="{636AD63A-1B54-5267-EF6A-C3C7FE5E0774}"/>
              </a:ext>
            </a:extLst>
          </p:cNvPr>
          <p:cNvSpPr txBox="1"/>
          <p:nvPr/>
        </p:nvSpPr>
        <p:spPr>
          <a:xfrm>
            <a:off x="457200" y="274320"/>
            <a:ext cx="260257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KALENDARIUM</a:t>
            </a:r>
            <a:endParaRPr sz="3000" dirty="0"/>
          </a:p>
        </p:txBody>
      </p:sp>
      <p:pic>
        <p:nvPicPr>
          <p:cNvPr id="2050" name="Picture 2" descr="Brak dostępnego opisu zdjęcia.">
            <a:extLst>
              <a:ext uri="{FF2B5EF4-FFF2-40B4-BE49-F238E27FC236}">
                <a16:creationId xmlns:a16="http://schemas.microsoft.com/office/drawing/2014/main" id="{2FA8352F-B94E-4FF8-878F-CA1F2D45B0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78" y="2329410"/>
            <a:ext cx="535278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rak dostępnego opisu zdjęcia.">
            <a:extLst>
              <a:ext uri="{FF2B5EF4-FFF2-40B4-BE49-F238E27FC236}">
                <a16:creationId xmlns:a16="http://schemas.microsoft.com/office/drawing/2014/main" id="{95106C05-77B7-415B-B651-E44C2EC3C9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5071" y="2240784"/>
            <a:ext cx="3396443" cy="4528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Brak dostępnego opisu zdjęcia.">
            <a:extLst>
              <a:ext uri="{FF2B5EF4-FFF2-40B4-BE49-F238E27FC236}">
                <a16:creationId xmlns:a16="http://schemas.microsoft.com/office/drawing/2014/main" id="{E5FDE8FA-7D61-4636-BE57-5FDAB4F018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442" y="2240781"/>
            <a:ext cx="3396443" cy="4528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33192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zawartości 2">
            <a:extLst>
              <a:ext uri="{FF2B5EF4-FFF2-40B4-BE49-F238E27FC236}">
                <a16:creationId xmlns:a16="http://schemas.microsoft.com/office/drawing/2014/main" id="{B2EA1A06-0685-CB37-BB96-9B5255144372}"/>
              </a:ext>
            </a:extLst>
          </p:cNvPr>
          <p:cNvSpPr txBox="1">
            <a:spLocks/>
          </p:cNvSpPr>
          <p:nvPr/>
        </p:nvSpPr>
        <p:spPr>
          <a:xfrm>
            <a:off x="707781" y="1825625"/>
            <a:ext cx="1064601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pl-PL" sz="2300" b="1" dirty="0"/>
              <a:t>19-25.02.2026r.</a:t>
            </a:r>
            <a:r>
              <a:rPr lang="pl-PL" sz="2300" dirty="0"/>
              <a:t> – </a:t>
            </a:r>
            <a:r>
              <a:rPr lang="pl-PL" sz="2300" b="1" dirty="0"/>
              <a:t>decyzje podatkowe </a:t>
            </a:r>
          </a:p>
          <a:p>
            <a:pPr marL="0" indent="0">
              <a:buFont typeface="Arial"/>
              <a:buNone/>
            </a:pPr>
            <a:endParaRPr lang="pl-PL" sz="2300" dirty="0"/>
          </a:p>
        </p:txBody>
      </p:sp>
      <p:pic>
        <p:nvPicPr>
          <p:cNvPr id="5" name="Picture 2" descr="Sołectwo Lipowa.jpg">
            <a:extLst>
              <a:ext uri="{FF2B5EF4-FFF2-40B4-BE49-F238E27FC236}">
                <a16:creationId xmlns:a16="http://schemas.microsoft.com/office/drawing/2014/main" id="{1416EF7A-E2D1-AB12-6CEB-7F9EB76109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6" name="TextBox 3">
            <a:extLst>
              <a:ext uri="{FF2B5EF4-FFF2-40B4-BE49-F238E27FC236}">
                <a16:creationId xmlns:a16="http://schemas.microsoft.com/office/drawing/2014/main" id="{636AD63A-1B54-5267-EF6A-C3C7FE5E0774}"/>
              </a:ext>
            </a:extLst>
          </p:cNvPr>
          <p:cNvSpPr txBox="1"/>
          <p:nvPr/>
        </p:nvSpPr>
        <p:spPr>
          <a:xfrm>
            <a:off x="457200" y="274320"/>
            <a:ext cx="260257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KALENDARIUM</a:t>
            </a:r>
            <a:endParaRPr sz="3000" dirty="0"/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6A4179CD-388A-4448-859A-74A6BEEF03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781" y="2423969"/>
            <a:ext cx="4464279" cy="3397425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EA2AC3C4-1039-40A6-AE50-907CD8AD03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2427" y="2423969"/>
            <a:ext cx="4639423" cy="339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0327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zawartości 2">
            <a:extLst>
              <a:ext uri="{FF2B5EF4-FFF2-40B4-BE49-F238E27FC236}">
                <a16:creationId xmlns:a16="http://schemas.microsoft.com/office/drawing/2014/main" id="{B2EA1A06-0685-CB37-BB96-9B5255144372}"/>
              </a:ext>
            </a:extLst>
          </p:cNvPr>
          <p:cNvSpPr txBox="1">
            <a:spLocks/>
          </p:cNvSpPr>
          <p:nvPr/>
        </p:nvSpPr>
        <p:spPr>
          <a:xfrm>
            <a:off x="707781" y="1825625"/>
            <a:ext cx="1064601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pl-PL" sz="2300" b="1" dirty="0"/>
              <a:t>02.04.2026r.</a:t>
            </a:r>
            <a:r>
              <a:rPr lang="pl-PL" sz="2300" dirty="0"/>
              <a:t> – </a:t>
            </a:r>
            <a:r>
              <a:rPr lang="pl-PL" sz="2300" b="1" dirty="0"/>
              <a:t>przekazanie sprzętu zakupionego w ramach f. sołeckiego OSP Lipowa</a:t>
            </a:r>
          </a:p>
          <a:p>
            <a:pPr marL="0" indent="0">
              <a:buFont typeface="Arial"/>
              <a:buNone/>
            </a:pPr>
            <a:endParaRPr lang="pl-PL" sz="2300" dirty="0"/>
          </a:p>
        </p:txBody>
      </p:sp>
      <p:pic>
        <p:nvPicPr>
          <p:cNvPr id="5" name="Picture 2" descr="Sołectwo Lipowa.jpg">
            <a:extLst>
              <a:ext uri="{FF2B5EF4-FFF2-40B4-BE49-F238E27FC236}">
                <a16:creationId xmlns:a16="http://schemas.microsoft.com/office/drawing/2014/main" id="{1416EF7A-E2D1-AB12-6CEB-7F9EB76109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6" name="TextBox 3">
            <a:extLst>
              <a:ext uri="{FF2B5EF4-FFF2-40B4-BE49-F238E27FC236}">
                <a16:creationId xmlns:a16="http://schemas.microsoft.com/office/drawing/2014/main" id="{636AD63A-1B54-5267-EF6A-C3C7FE5E0774}"/>
              </a:ext>
            </a:extLst>
          </p:cNvPr>
          <p:cNvSpPr txBox="1"/>
          <p:nvPr/>
        </p:nvSpPr>
        <p:spPr>
          <a:xfrm>
            <a:off x="457200" y="274320"/>
            <a:ext cx="260257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KALENDARIUM</a:t>
            </a:r>
            <a:endParaRPr sz="3000" dirty="0"/>
          </a:p>
        </p:txBody>
      </p:sp>
      <p:pic>
        <p:nvPicPr>
          <p:cNvPr id="7" name="Obraz 6">
            <a:extLst>
              <a:ext uri="{FF2B5EF4-FFF2-40B4-BE49-F238E27FC236}">
                <a16:creationId xmlns:a16="http://schemas.microsoft.com/office/drawing/2014/main" id="{7CACC379-AABB-48FC-ACCF-33075B9458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364201"/>
            <a:ext cx="3717641" cy="3812762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66FB93FF-A1D7-48CF-813D-EF8423113F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9549" y="2364201"/>
            <a:ext cx="2952902" cy="3812762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D3C60CCE-6CE4-4AA9-B55E-DAD4EC45C5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36159" y="2364201"/>
            <a:ext cx="3084393" cy="3812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5132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zawartości 2">
            <a:extLst>
              <a:ext uri="{FF2B5EF4-FFF2-40B4-BE49-F238E27FC236}">
                <a16:creationId xmlns:a16="http://schemas.microsoft.com/office/drawing/2014/main" id="{B2EA1A06-0685-CB37-BB96-9B5255144372}"/>
              </a:ext>
            </a:extLst>
          </p:cNvPr>
          <p:cNvSpPr txBox="1">
            <a:spLocks/>
          </p:cNvSpPr>
          <p:nvPr/>
        </p:nvSpPr>
        <p:spPr>
          <a:xfrm>
            <a:off x="707781" y="1825625"/>
            <a:ext cx="1064601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pl-PL" sz="2300" b="1" dirty="0"/>
              <a:t>20.04.2026r.</a:t>
            </a:r>
            <a:r>
              <a:rPr lang="pl-PL" sz="2300" dirty="0"/>
              <a:t> – </a:t>
            </a:r>
            <a:r>
              <a:rPr lang="pl-PL" sz="2300" b="1" dirty="0"/>
              <a:t>„Operacja Czysta rzeka” wspólne działanie z Stowarzyszeniem Przyjaciół Gminy Lipowa „dbamy o </a:t>
            </a:r>
            <a:r>
              <a:rPr lang="pl-PL" sz="2300" b="1" dirty="0" err="1"/>
              <a:t>Leśniankę</a:t>
            </a:r>
            <a:r>
              <a:rPr lang="pl-PL" sz="2300" b="1" dirty="0"/>
              <a:t>” </a:t>
            </a:r>
          </a:p>
          <a:p>
            <a:pPr marL="0" indent="0">
              <a:buFont typeface="Arial"/>
              <a:buNone/>
            </a:pPr>
            <a:endParaRPr lang="pl-PL" sz="2300" dirty="0"/>
          </a:p>
        </p:txBody>
      </p:sp>
      <p:pic>
        <p:nvPicPr>
          <p:cNvPr id="5" name="Picture 2" descr="Sołectwo Lipowa.jpg">
            <a:extLst>
              <a:ext uri="{FF2B5EF4-FFF2-40B4-BE49-F238E27FC236}">
                <a16:creationId xmlns:a16="http://schemas.microsoft.com/office/drawing/2014/main" id="{1416EF7A-E2D1-AB12-6CEB-7F9EB76109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6" name="TextBox 3">
            <a:extLst>
              <a:ext uri="{FF2B5EF4-FFF2-40B4-BE49-F238E27FC236}">
                <a16:creationId xmlns:a16="http://schemas.microsoft.com/office/drawing/2014/main" id="{636AD63A-1B54-5267-EF6A-C3C7FE5E0774}"/>
              </a:ext>
            </a:extLst>
          </p:cNvPr>
          <p:cNvSpPr txBox="1"/>
          <p:nvPr/>
        </p:nvSpPr>
        <p:spPr>
          <a:xfrm>
            <a:off x="457200" y="274320"/>
            <a:ext cx="260257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KALENDARIUM</a:t>
            </a:r>
            <a:endParaRPr sz="3000" dirty="0"/>
          </a:p>
        </p:txBody>
      </p:sp>
      <p:pic>
        <p:nvPicPr>
          <p:cNvPr id="2050" name="Picture 2" descr="Brak dostępnego opisu zdjęcia.">
            <a:extLst>
              <a:ext uri="{FF2B5EF4-FFF2-40B4-BE49-F238E27FC236}">
                <a16:creationId xmlns:a16="http://schemas.microsoft.com/office/drawing/2014/main" id="{DB8E3ADF-7B1A-4A1F-8EDE-42409624A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619704"/>
            <a:ext cx="3427561" cy="3428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rak dostępnego opisu zdjęcia.">
            <a:extLst>
              <a:ext uri="{FF2B5EF4-FFF2-40B4-BE49-F238E27FC236}">
                <a16:creationId xmlns:a16="http://schemas.microsoft.com/office/drawing/2014/main" id="{6328CAC7-D82B-4E93-B360-31427FC8CA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2910" y="2619703"/>
            <a:ext cx="3429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Brak dostępnego opisu zdjęcia.">
            <a:extLst>
              <a:ext uri="{FF2B5EF4-FFF2-40B4-BE49-F238E27FC236}">
                <a16:creationId xmlns:a16="http://schemas.microsoft.com/office/drawing/2014/main" id="{4B2D02BB-D9CF-47A0-8EB3-048F392554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0059" y="2619703"/>
            <a:ext cx="3429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1780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zawartości 2">
            <a:extLst>
              <a:ext uri="{FF2B5EF4-FFF2-40B4-BE49-F238E27FC236}">
                <a16:creationId xmlns:a16="http://schemas.microsoft.com/office/drawing/2014/main" id="{B2EA1A06-0685-CB37-BB96-9B5255144372}"/>
              </a:ext>
            </a:extLst>
          </p:cNvPr>
          <p:cNvSpPr txBox="1">
            <a:spLocks/>
          </p:cNvSpPr>
          <p:nvPr/>
        </p:nvSpPr>
        <p:spPr>
          <a:xfrm>
            <a:off x="707781" y="1825625"/>
            <a:ext cx="1064601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pl-PL" sz="2300" b="1" dirty="0"/>
              <a:t>02.05.2026r.</a:t>
            </a:r>
            <a:r>
              <a:rPr lang="pl-PL" sz="2300" dirty="0"/>
              <a:t> – </a:t>
            </a:r>
            <a:r>
              <a:rPr lang="pl-PL" sz="2300" b="1" dirty="0"/>
              <a:t>akcja „z biało-czerwoną na Skrzyczne”</a:t>
            </a:r>
          </a:p>
          <a:p>
            <a:pPr marL="0" indent="0">
              <a:buFont typeface="Arial"/>
              <a:buNone/>
            </a:pPr>
            <a:endParaRPr lang="pl-PL" sz="2300" dirty="0"/>
          </a:p>
        </p:txBody>
      </p:sp>
      <p:pic>
        <p:nvPicPr>
          <p:cNvPr id="5" name="Picture 2" descr="Sołectwo Lipowa.jpg">
            <a:extLst>
              <a:ext uri="{FF2B5EF4-FFF2-40B4-BE49-F238E27FC236}">
                <a16:creationId xmlns:a16="http://schemas.microsoft.com/office/drawing/2014/main" id="{1416EF7A-E2D1-AB12-6CEB-7F9EB76109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6" name="TextBox 3">
            <a:extLst>
              <a:ext uri="{FF2B5EF4-FFF2-40B4-BE49-F238E27FC236}">
                <a16:creationId xmlns:a16="http://schemas.microsoft.com/office/drawing/2014/main" id="{636AD63A-1B54-5267-EF6A-C3C7FE5E0774}"/>
              </a:ext>
            </a:extLst>
          </p:cNvPr>
          <p:cNvSpPr txBox="1"/>
          <p:nvPr/>
        </p:nvSpPr>
        <p:spPr>
          <a:xfrm>
            <a:off x="457200" y="274320"/>
            <a:ext cx="260257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KALENDARIUM</a:t>
            </a:r>
            <a:endParaRPr sz="3000" dirty="0"/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F04B11FC-839A-4390-8B2A-0F3B8B706F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781" y="2321176"/>
            <a:ext cx="3958812" cy="4043402"/>
          </a:xfrm>
          <a:prstGeom prst="rect">
            <a:avLst/>
          </a:prstGeom>
        </p:spPr>
      </p:pic>
      <p:pic>
        <p:nvPicPr>
          <p:cNvPr id="9" name="Obraz 8">
            <a:extLst>
              <a:ext uri="{FF2B5EF4-FFF2-40B4-BE49-F238E27FC236}">
                <a16:creationId xmlns:a16="http://schemas.microsoft.com/office/drawing/2014/main" id="{700D33A5-A4F6-4369-9880-95E6368E9F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5672" y="2321176"/>
            <a:ext cx="3540473" cy="2261334"/>
          </a:xfrm>
          <a:prstGeom prst="rect">
            <a:avLst/>
          </a:prstGeom>
        </p:spPr>
      </p:pic>
      <p:pic>
        <p:nvPicPr>
          <p:cNvPr id="13" name="Obraz 12">
            <a:extLst>
              <a:ext uri="{FF2B5EF4-FFF2-40B4-BE49-F238E27FC236}">
                <a16:creationId xmlns:a16="http://schemas.microsoft.com/office/drawing/2014/main" id="{DE021B7B-7977-488D-A443-42585C2B0E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45673" y="4721012"/>
            <a:ext cx="3540472" cy="1951502"/>
          </a:xfrm>
          <a:prstGeom prst="rect">
            <a:avLst/>
          </a:prstGeom>
        </p:spPr>
      </p:pic>
      <p:pic>
        <p:nvPicPr>
          <p:cNvPr id="15" name="Obraz 14">
            <a:extLst>
              <a:ext uri="{FF2B5EF4-FFF2-40B4-BE49-F238E27FC236}">
                <a16:creationId xmlns:a16="http://schemas.microsoft.com/office/drawing/2014/main" id="{698A4E6C-669A-4790-9F87-5AD5D2248E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49872" y="2321176"/>
            <a:ext cx="3572109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0182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zawartości 2">
            <a:extLst>
              <a:ext uri="{FF2B5EF4-FFF2-40B4-BE49-F238E27FC236}">
                <a16:creationId xmlns:a16="http://schemas.microsoft.com/office/drawing/2014/main" id="{B2EA1A06-0685-CB37-BB96-9B5255144372}"/>
              </a:ext>
            </a:extLst>
          </p:cNvPr>
          <p:cNvSpPr txBox="1">
            <a:spLocks/>
          </p:cNvSpPr>
          <p:nvPr/>
        </p:nvSpPr>
        <p:spPr>
          <a:xfrm>
            <a:off x="707781" y="1825625"/>
            <a:ext cx="1064601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pl-PL" sz="2300" b="1" dirty="0"/>
              <a:t>11.05.2026r.</a:t>
            </a:r>
            <a:r>
              <a:rPr lang="pl-PL" sz="2300" dirty="0"/>
              <a:t> – </a:t>
            </a:r>
            <a:r>
              <a:rPr lang="pl-PL" sz="2300" b="1" dirty="0"/>
              <a:t>przedstawiciele sołectwa na szkoleniu dot. funduszu sołeckiego </a:t>
            </a:r>
          </a:p>
          <a:p>
            <a:pPr marL="0" indent="0">
              <a:buFont typeface="Arial"/>
              <a:buNone/>
            </a:pPr>
            <a:endParaRPr lang="pl-PL" sz="2300" dirty="0"/>
          </a:p>
        </p:txBody>
      </p:sp>
      <p:pic>
        <p:nvPicPr>
          <p:cNvPr id="5" name="Picture 2" descr="Sołectwo Lipowa.jpg">
            <a:extLst>
              <a:ext uri="{FF2B5EF4-FFF2-40B4-BE49-F238E27FC236}">
                <a16:creationId xmlns:a16="http://schemas.microsoft.com/office/drawing/2014/main" id="{1416EF7A-E2D1-AB12-6CEB-7F9EB76109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6" name="TextBox 3">
            <a:extLst>
              <a:ext uri="{FF2B5EF4-FFF2-40B4-BE49-F238E27FC236}">
                <a16:creationId xmlns:a16="http://schemas.microsoft.com/office/drawing/2014/main" id="{636AD63A-1B54-5267-EF6A-C3C7FE5E0774}"/>
              </a:ext>
            </a:extLst>
          </p:cNvPr>
          <p:cNvSpPr txBox="1"/>
          <p:nvPr/>
        </p:nvSpPr>
        <p:spPr>
          <a:xfrm>
            <a:off x="457200" y="274320"/>
            <a:ext cx="260257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KALENDARIUM</a:t>
            </a:r>
            <a:endParaRPr sz="3000" dirty="0"/>
          </a:p>
        </p:txBody>
      </p:sp>
      <p:pic>
        <p:nvPicPr>
          <p:cNvPr id="3074" name="Picture 2" descr="Brak dostępnego opisu zdjęcia.">
            <a:extLst>
              <a:ext uri="{FF2B5EF4-FFF2-40B4-BE49-F238E27FC236}">
                <a16:creationId xmlns:a16="http://schemas.microsoft.com/office/drawing/2014/main" id="{18AF808B-8E29-49E2-BDD3-5DC916FB43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9693" y="2333297"/>
            <a:ext cx="3122194" cy="4160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54074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zawartości 2">
            <a:extLst>
              <a:ext uri="{FF2B5EF4-FFF2-40B4-BE49-F238E27FC236}">
                <a16:creationId xmlns:a16="http://schemas.microsoft.com/office/drawing/2014/main" id="{B2EA1A06-0685-CB37-BB96-9B5255144372}"/>
              </a:ext>
            </a:extLst>
          </p:cNvPr>
          <p:cNvSpPr txBox="1">
            <a:spLocks/>
          </p:cNvSpPr>
          <p:nvPr/>
        </p:nvSpPr>
        <p:spPr>
          <a:xfrm>
            <a:off x="707781" y="1825625"/>
            <a:ext cx="1064601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pl-PL" sz="2300" b="1" dirty="0"/>
              <a:t>17.05.2026r.</a:t>
            </a:r>
            <a:r>
              <a:rPr lang="pl-PL" sz="2300" dirty="0"/>
              <a:t> – </a:t>
            </a:r>
            <a:r>
              <a:rPr lang="pl-PL" sz="2300" b="1" dirty="0"/>
              <a:t>zbiórka charytatywna  </a:t>
            </a:r>
          </a:p>
          <a:p>
            <a:pPr marL="0" indent="0">
              <a:buFont typeface="Arial"/>
              <a:buNone/>
            </a:pPr>
            <a:endParaRPr lang="pl-PL" sz="2300" dirty="0"/>
          </a:p>
        </p:txBody>
      </p:sp>
      <p:pic>
        <p:nvPicPr>
          <p:cNvPr id="5" name="Picture 2" descr="Sołectwo Lipowa.jpg">
            <a:extLst>
              <a:ext uri="{FF2B5EF4-FFF2-40B4-BE49-F238E27FC236}">
                <a16:creationId xmlns:a16="http://schemas.microsoft.com/office/drawing/2014/main" id="{1416EF7A-E2D1-AB12-6CEB-7F9EB76109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6" name="TextBox 3">
            <a:extLst>
              <a:ext uri="{FF2B5EF4-FFF2-40B4-BE49-F238E27FC236}">
                <a16:creationId xmlns:a16="http://schemas.microsoft.com/office/drawing/2014/main" id="{636AD63A-1B54-5267-EF6A-C3C7FE5E0774}"/>
              </a:ext>
            </a:extLst>
          </p:cNvPr>
          <p:cNvSpPr txBox="1"/>
          <p:nvPr/>
        </p:nvSpPr>
        <p:spPr>
          <a:xfrm>
            <a:off x="457200" y="274320"/>
            <a:ext cx="260257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KALENDARIUM</a:t>
            </a:r>
            <a:endParaRPr sz="3000" dirty="0"/>
          </a:p>
        </p:txBody>
      </p:sp>
      <p:pic>
        <p:nvPicPr>
          <p:cNvPr id="5122" name="Picture 2" descr="Brak dostępnego opisu zdjęcia.">
            <a:extLst>
              <a:ext uri="{FF2B5EF4-FFF2-40B4-BE49-F238E27FC236}">
                <a16:creationId xmlns:a16="http://schemas.microsoft.com/office/drawing/2014/main" id="{4B41F587-B7E8-4A43-ABF5-5B1AA9F3CB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786" y="681037"/>
            <a:ext cx="4516509" cy="601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88668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zawartości 2">
            <a:extLst>
              <a:ext uri="{FF2B5EF4-FFF2-40B4-BE49-F238E27FC236}">
                <a16:creationId xmlns:a16="http://schemas.microsoft.com/office/drawing/2014/main" id="{B2EA1A06-0685-CB37-BB96-9B5255144372}"/>
              </a:ext>
            </a:extLst>
          </p:cNvPr>
          <p:cNvSpPr txBox="1">
            <a:spLocks/>
          </p:cNvSpPr>
          <p:nvPr/>
        </p:nvSpPr>
        <p:spPr>
          <a:xfrm>
            <a:off x="707781" y="1825625"/>
            <a:ext cx="1064601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pl-PL" sz="2300" b="1" dirty="0"/>
              <a:t>25.05.2026r.</a:t>
            </a:r>
            <a:r>
              <a:rPr lang="pl-PL" sz="2300" dirty="0"/>
              <a:t> – </a:t>
            </a:r>
            <a:r>
              <a:rPr lang="pl-PL" sz="2300" b="1" dirty="0"/>
              <a:t>sołeckiego ognisko z okazji Zielonych Świątek</a:t>
            </a:r>
          </a:p>
          <a:p>
            <a:pPr marL="0" indent="0">
              <a:buFont typeface="Arial"/>
              <a:buNone/>
            </a:pPr>
            <a:endParaRPr lang="pl-PL" sz="2300" dirty="0"/>
          </a:p>
        </p:txBody>
      </p:sp>
      <p:pic>
        <p:nvPicPr>
          <p:cNvPr id="5" name="Picture 2" descr="Sołectwo Lipowa.jpg">
            <a:extLst>
              <a:ext uri="{FF2B5EF4-FFF2-40B4-BE49-F238E27FC236}">
                <a16:creationId xmlns:a16="http://schemas.microsoft.com/office/drawing/2014/main" id="{1416EF7A-E2D1-AB12-6CEB-7F9EB76109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6" name="TextBox 3">
            <a:extLst>
              <a:ext uri="{FF2B5EF4-FFF2-40B4-BE49-F238E27FC236}">
                <a16:creationId xmlns:a16="http://schemas.microsoft.com/office/drawing/2014/main" id="{636AD63A-1B54-5267-EF6A-C3C7FE5E0774}"/>
              </a:ext>
            </a:extLst>
          </p:cNvPr>
          <p:cNvSpPr txBox="1"/>
          <p:nvPr/>
        </p:nvSpPr>
        <p:spPr>
          <a:xfrm>
            <a:off x="457200" y="274320"/>
            <a:ext cx="260257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KALENDARIUM</a:t>
            </a:r>
            <a:endParaRPr sz="3000" dirty="0"/>
          </a:p>
        </p:txBody>
      </p:sp>
      <p:pic>
        <p:nvPicPr>
          <p:cNvPr id="4098" name="Picture 2" descr="Brak dostępnego opisu zdjęcia.">
            <a:extLst>
              <a:ext uri="{FF2B5EF4-FFF2-40B4-BE49-F238E27FC236}">
                <a16:creationId xmlns:a16="http://schemas.microsoft.com/office/drawing/2014/main" id="{1F19D1CA-206E-4BCF-8B96-8358E81F90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322784"/>
            <a:ext cx="3076155" cy="4351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az 2">
            <a:extLst>
              <a:ext uri="{FF2B5EF4-FFF2-40B4-BE49-F238E27FC236}">
                <a16:creationId xmlns:a16="http://schemas.microsoft.com/office/drawing/2014/main" id="{35124312-8695-4FE9-AFE9-605D13EB49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1066" y="2322784"/>
            <a:ext cx="2382081" cy="2280747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2C70896B-9C7A-4D04-8321-3EAD2B2CADE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8115" y="4250862"/>
            <a:ext cx="2364838" cy="2496782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A5791AAA-A5BD-41A2-8BBB-AE89B4E3908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88855" y="2322784"/>
            <a:ext cx="2959252" cy="1892397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F52B5247-F69B-410E-B3A7-64F51B3BC9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47906" y="4250862"/>
            <a:ext cx="3721165" cy="2496782"/>
          </a:xfrm>
          <a:prstGeom prst="rect">
            <a:avLst/>
          </a:prstGeom>
        </p:spPr>
      </p:pic>
      <p:pic>
        <p:nvPicPr>
          <p:cNvPr id="14" name="Obraz 13">
            <a:extLst>
              <a:ext uri="{FF2B5EF4-FFF2-40B4-BE49-F238E27FC236}">
                <a16:creationId xmlns:a16="http://schemas.microsoft.com/office/drawing/2014/main" id="{243CE183-7EAC-435D-8562-39E04FCDF3A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37569" y="2322784"/>
            <a:ext cx="2419118" cy="2869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7241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zawartości 2">
            <a:extLst>
              <a:ext uri="{FF2B5EF4-FFF2-40B4-BE49-F238E27FC236}">
                <a16:creationId xmlns:a16="http://schemas.microsoft.com/office/drawing/2014/main" id="{B2EA1A06-0685-CB37-BB96-9B5255144372}"/>
              </a:ext>
            </a:extLst>
          </p:cNvPr>
          <p:cNvSpPr txBox="1">
            <a:spLocks/>
          </p:cNvSpPr>
          <p:nvPr/>
        </p:nvSpPr>
        <p:spPr>
          <a:xfrm>
            <a:off x="707781" y="1825625"/>
            <a:ext cx="1064601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pl-PL" sz="2300" b="1" dirty="0"/>
              <a:t>22.07.2026r.</a:t>
            </a:r>
            <a:r>
              <a:rPr lang="pl-PL" sz="2300" dirty="0"/>
              <a:t> – </a:t>
            </a:r>
            <a:r>
              <a:rPr lang="pl-PL" sz="2300" b="1" dirty="0"/>
              <a:t>zakup namiotu dla sołectwa </a:t>
            </a:r>
          </a:p>
          <a:p>
            <a:pPr marL="0" indent="0">
              <a:buFont typeface="Arial"/>
              <a:buNone/>
            </a:pPr>
            <a:endParaRPr lang="pl-PL" sz="2300" dirty="0"/>
          </a:p>
        </p:txBody>
      </p:sp>
      <p:pic>
        <p:nvPicPr>
          <p:cNvPr id="5" name="Picture 2" descr="Sołectwo Lipowa.jpg">
            <a:extLst>
              <a:ext uri="{FF2B5EF4-FFF2-40B4-BE49-F238E27FC236}">
                <a16:creationId xmlns:a16="http://schemas.microsoft.com/office/drawing/2014/main" id="{1416EF7A-E2D1-AB12-6CEB-7F9EB76109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6" name="TextBox 3">
            <a:extLst>
              <a:ext uri="{FF2B5EF4-FFF2-40B4-BE49-F238E27FC236}">
                <a16:creationId xmlns:a16="http://schemas.microsoft.com/office/drawing/2014/main" id="{636AD63A-1B54-5267-EF6A-C3C7FE5E0774}"/>
              </a:ext>
            </a:extLst>
          </p:cNvPr>
          <p:cNvSpPr txBox="1"/>
          <p:nvPr/>
        </p:nvSpPr>
        <p:spPr>
          <a:xfrm>
            <a:off x="457200" y="274320"/>
            <a:ext cx="260257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KALENDARIUM</a:t>
            </a:r>
            <a:endParaRPr sz="3000" dirty="0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6B7AC94D-E8D3-4A65-B9E6-7A4411C465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376367"/>
            <a:ext cx="2988599" cy="3980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Może być zdjęciem przedstawiającym tekst „Sołectwo SołectwoLipow Lipowa”">
            <a:extLst>
              <a:ext uri="{FF2B5EF4-FFF2-40B4-BE49-F238E27FC236}">
                <a16:creationId xmlns:a16="http://schemas.microsoft.com/office/drawing/2014/main" id="{81C97DCB-C660-4BB4-828D-08D4488DA1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219" y="2376367"/>
            <a:ext cx="2987990" cy="3980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Może być zdjęciem przedstawiającym tekst">
            <a:extLst>
              <a:ext uri="{FF2B5EF4-FFF2-40B4-BE49-F238E27FC236}">
                <a16:creationId xmlns:a16="http://schemas.microsoft.com/office/drawing/2014/main" id="{8EAE6B14-3438-4B0C-9C35-0D752A1847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5629" y="2376367"/>
            <a:ext cx="2987991" cy="3980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28639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zawartości 2">
            <a:extLst>
              <a:ext uri="{FF2B5EF4-FFF2-40B4-BE49-F238E27FC236}">
                <a16:creationId xmlns:a16="http://schemas.microsoft.com/office/drawing/2014/main" id="{B2EA1A06-0685-CB37-BB96-9B5255144372}"/>
              </a:ext>
            </a:extLst>
          </p:cNvPr>
          <p:cNvSpPr txBox="1">
            <a:spLocks/>
          </p:cNvSpPr>
          <p:nvPr/>
        </p:nvSpPr>
        <p:spPr>
          <a:xfrm>
            <a:off x="707781" y="1825625"/>
            <a:ext cx="1064601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pl-PL" sz="2300" b="1" dirty="0"/>
              <a:t>07.08.2026r.</a:t>
            </a:r>
            <a:r>
              <a:rPr lang="pl-PL" sz="2300" dirty="0"/>
              <a:t> – </a:t>
            </a:r>
            <a:r>
              <a:rPr lang="pl-PL" sz="2300" b="1" dirty="0"/>
              <a:t>zbiórka zabawek w ramach akcji „Pomarańczowa energia”</a:t>
            </a:r>
          </a:p>
          <a:p>
            <a:pPr marL="0" indent="0">
              <a:buFont typeface="Arial"/>
              <a:buNone/>
            </a:pPr>
            <a:endParaRPr lang="pl-PL" sz="2300" dirty="0"/>
          </a:p>
        </p:txBody>
      </p:sp>
      <p:pic>
        <p:nvPicPr>
          <p:cNvPr id="5" name="Picture 2" descr="Sołectwo Lipowa.jpg">
            <a:extLst>
              <a:ext uri="{FF2B5EF4-FFF2-40B4-BE49-F238E27FC236}">
                <a16:creationId xmlns:a16="http://schemas.microsoft.com/office/drawing/2014/main" id="{1416EF7A-E2D1-AB12-6CEB-7F9EB76109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6" name="TextBox 3">
            <a:extLst>
              <a:ext uri="{FF2B5EF4-FFF2-40B4-BE49-F238E27FC236}">
                <a16:creationId xmlns:a16="http://schemas.microsoft.com/office/drawing/2014/main" id="{636AD63A-1B54-5267-EF6A-C3C7FE5E0774}"/>
              </a:ext>
            </a:extLst>
          </p:cNvPr>
          <p:cNvSpPr txBox="1"/>
          <p:nvPr/>
        </p:nvSpPr>
        <p:spPr>
          <a:xfrm>
            <a:off x="457200" y="274320"/>
            <a:ext cx="260257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KALENDARIUM</a:t>
            </a:r>
            <a:endParaRPr sz="3000" dirty="0"/>
          </a:p>
        </p:txBody>
      </p:sp>
      <p:pic>
        <p:nvPicPr>
          <p:cNvPr id="1026" name="Picture 2" descr="Brak dostępnego opisu zdjęcia.">
            <a:extLst>
              <a:ext uri="{FF2B5EF4-FFF2-40B4-BE49-F238E27FC236}">
                <a16:creationId xmlns:a16="http://schemas.microsoft.com/office/drawing/2014/main" id="{A3BEA6CA-8515-4968-9078-66E5BD46AB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72863"/>
            <a:ext cx="4714280" cy="397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Może być zdjęciem przedstawiającym tekst „2u5 MILK PL ILK 111”">
            <a:extLst>
              <a:ext uri="{FF2B5EF4-FFF2-40B4-BE49-F238E27FC236}">
                <a16:creationId xmlns:a16="http://schemas.microsoft.com/office/drawing/2014/main" id="{6284FB34-B3A2-4AB4-B027-3F0838BB17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9312" y="2272863"/>
            <a:ext cx="5261211" cy="397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90875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zawartości 2">
            <a:extLst>
              <a:ext uri="{FF2B5EF4-FFF2-40B4-BE49-F238E27FC236}">
                <a16:creationId xmlns:a16="http://schemas.microsoft.com/office/drawing/2014/main" id="{B2EA1A06-0685-CB37-BB96-9B5255144372}"/>
              </a:ext>
            </a:extLst>
          </p:cNvPr>
          <p:cNvSpPr txBox="1">
            <a:spLocks/>
          </p:cNvSpPr>
          <p:nvPr/>
        </p:nvSpPr>
        <p:spPr>
          <a:xfrm>
            <a:off x="707781" y="1825625"/>
            <a:ext cx="1064601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pl-PL" sz="2300" b="1" dirty="0"/>
              <a:t>15.08.2026r.</a:t>
            </a:r>
            <a:r>
              <a:rPr lang="pl-PL" sz="2300" dirty="0"/>
              <a:t> – </a:t>
            </a:r>
            <a:r>
              <a:rPr lang="pl-PL" sz="2300" b="1" dirty="0"/>
              <a:t>sołeckie dożynki</a:t>
            </a:r>
          </a:p>
          <a:p>
            <a:pPr marL="0" indent="0">
              <a:buFont typeface="Arial"/>
              <a:buNone/>
            </a:pPr>
            <a:endParaRPr lang="pl-PL" sz="2300" dirty="0"/>
          </a:p>
        </p:txBody>
      </p:sp>
      <p:pic>
        <p:nvPicPr>
          <p:cNvPr id="5" name="Picture 2" descr="Sołectwo Lipowa.jpg">
            <a:extLst>
              <a:ext uri="{FF2B5EF4-FFF2-40B4-BE49-F238E27FC236}">
                <a16:creationId xmlns:a16="http://schemas.microsoft.com/office/drawing/2014/main" id="{1416EF7A-E2D1-AB12-6CEB-7F9EB76109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6" name="TextBox 3">
            <a:extLst>
              <a:ext uri="{FF2B5EF4-FFF2-40B4-BE49-F238E27FC236}">
                <a16:creationId xmlns:a16="http://schemas.microsoft.com/office/drawing/2014/main" id="{636AD63A-1B54-5267-EF6A-C3C7FE5E0774}"/>
              </a:ext>
            </a:extLst>
          </p:cNvPr>
          <p:cNvSpPr txBox="1"/>
          <p:nvPr/>
        </p:nvSpPr>
        <p:spPr>
          <a:xfrm>
            <a:off x="457200" y="274320"/>
            <a:ext cx="260257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KALENDARIUM</a:t>
            </a:r>
            <a:endParaRPr sz="3000" dirty="0"/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id="{81CDAF72-FBDA-4B6D-9908-46B549214A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385" y="2302464"/>
            <a:ext cx="2686043" cy="2442384"/>
          </a:xfrm>
          <a:prstGeom prst="rect">
            <a:avLst/>
          </a:prstGeom>
        </p:spPr>
      </p:pic>
      <p:pic>
        <p:nvPicPr>
          <p:cNvPr id="8" name="Obraz 7">
            <a:extLst>
              <a:ext uri="{FF2B5EF4-FFF2-40B4-BE49-F238E27FC236}">
                <a16:creationId xmlns:a16="http://schemas.microsoft.com/office/drawing/2014/main" id="{B32A632A-048A-4621-B539-59269F95F1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59772" y="4308281"/>
            <a:ext cx="2191407" cy="2439917"/>
          </a:xfrm>
          <a:prstGeom prst="rect">
            <a:avLst/>
          </a:prstGeom>
        </p:spPr>
      </p:pic>
      <p:pic>
        <p:nvPicPr>
          <p:cNvPr id="10" name="Obraz 9">
            <a:extLst>
              <a:ext uri="{FF2B5EF4-FFF2-40B4-BE49-F238E27FC236}">
                <a16:creationId xmlns:a16="http://schemas.microsoft.com/office/drawing/2014/main" id="{D87A4B0A-D27A-486A-B5D9-D1BED0D48C1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90589" y="2348941"/>
            <a:ext cx="2940201" cy="1930499"/>
          </a:xfrm>
          <a:prstGeom prst="rect">
            <a:avLst/>
          </a:prstGeom>
        </p:spPr>
      </p:pic>
      <p:pic>
        <p:nvPicPr>
          <p:cNvPr id="12" name="Obraz 11">
            <a:extLst>
              <a:ext uri="{FF2B5EF4-FFF2-40B4-BE49-F238E27FC236}">
                <a16:creationId xmlns:a16="http://schemas.microsoft.com/office/drawing/2014/main" id="{5D854BA4-A59F-40AD-8A8A-BB47AADEBA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51671" y="3710474"/>
            <a:ext cx="2978303" cy="3035456"/>
          </a:xfrm>
          <a:prstGeom prst="rect">
            <a:avLst/>
          </a:prstGeom>
        </p:spPr>
      </p:pic>
      <p:pic>
        <p:nvPicPr>
          <p:cNvPr id="14" name="Obraz 13">
            <a:extLst>
              <a:ext uri="{FF2B5EF4-FFF2-40B4-BE49-F238E27FC236}">
                <a16:creationId xmlns:a16="http://schemas.microsoft.com/office/drawing/2014/main" id="{C376ED78-43C7-4A1B-99B8-FEE4703ACF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08033" y="2878581"/>
            <a:ext cx="2940201" cy="3867349"/>
          </a:xfrm>
          <a:prstGeom prst="rect">
            <a:avLst/>
          </a:prstGeom>
        </p:spPr>
      </p:pic>
      <p:pic>
        <p:nvPicPr>
          <p:cNvPr id="16" name="Obraz 15">
            <a:extLst>
              <a:ext uri="{FF2B5EF4-FFF2-40B4-BE49-F238E27FC236}">
                <a16:creationId xmlns:a16="http://schemas.microsoft.com/office/drawing/2014/main" id="{08F03878-63FF-45B2-B6CC-34CA835B1FB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52852" y="1457430"/>
            <a:ext cx="2191407" cy="2163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1045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zawartości 2">
            <a:extLst>
              <a:ext uri="{FF2B5EF4-FFF2-40B4-BE49-F238E27FC236}">
                <a16:creationId xmlns:a16="http://schemas.microsoft.com/office/drawing/2014/main" id="{B2EA1A06-0685-CB37-BB96-9B5255144372}"/>
              </a:ext>
            </a:extLst>
          </p:cNvPr>
          <p:cNvSpPr txBox="1">
            <a:spLocks/>
          </p:cNvSpPr>
          <p:nvPr/>
        </p:nvSpPr>
        <p:spPr>
          <a:xfrm>
            <a:off x="707781" y="1825625"/>
            <a:ext cx="1064601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pl-PL" sz="2300" b="1" dirty="0"/>
              <a:t>12.09.2026r.</a:t>
            </a:r>
            <a:r>
              <a:rPr lang="pl-PL" sz="2300" dirty="0"/>
              <a:t> – </a:t>
            </a:r>
            <a:r>
              <a:rPr lang="pl-PL" sz="2300" b="1" dirty="0"/>
              <a:t>Jubileusz 80-lecia LKS Skrzyczne Lipowa</a:t>
            </a:r>
          </a:p>
          <a:p>
            <a:pPr marL="0" indent="0">
              <a:buFont typeface="Arial"/>
              <a:buNone/>
            </a:pPr>
            <a:endParaRPr lang="pl-PL" sz="2300" dirty="0"/>
          </a:p>
        </p:txBody>
      </p:sp>
      <p:pic>
        <p:nvPicPr>
          <p:cNvPr id="5" name="Picture 2" descr="Sołectwo Lipowa.jpg">
            <a:extLst>
              <a:ext uri="{FF2B5EF4-FFF2-40B4-BE49-F238E27FC236}">
                <a16:creationId xmlns:a16="http://schemas.microsoft.com/office/drawing/2014/main" id="{1416EF7A-E2D1-AB12-6CEB-7F9EB76109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6" name="TextBox 3">
            <a:extLst>
              <a:ext uri="{FF2B5EF4-FFF2-40B4-BE49-F238E27FC236}">
                <a16:creationId xmlns:a16="http://schemas.microsoft.com/office/drawing/2014/main" id="{636AD63A-1B54-5267-EF6A-C3C7FE5E0774}"/>
              </a:ext>
            </a:extLst>
          </p:cNvPr>
          <p:cNvSpPr txBox="1"/>
          <p:nvPr/>
        </p:nvSpPr>
        <p:spPr>
          <a:xfrm>
            <a:off x="457200" y="274320"/>
            <a:ext cx="260257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KALENDARIUM</a:t>
            </a:r>
            <a:endParaRPr sz="3000" dirty="0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E61AC742-7009-4573-8A4A-2E406E3323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343806"/>
            <a:ext cx="2956168" cy="3937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Może być zdjęciem przedstawiającym tekst „LAT DUMY LATDUMYLIPOWE) LIPOWEJ S SKRZYCZNE LIPOWA 2026 IR FLOWERS CARIE CHE”">
            <a:extLst>
              <a:ext uri="{FF2B5EF4-FFF2-40B4-BE49-F238E27FC236}">
                <a16:creationId xmlns:a16="http://schemas.microsoft.com/office/drawing/2014/main" id="{AFC87A1C-3BFA-4C27-987F-625AE13CD2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787" y="2343806"/>
            <a:ext cx="2952832" cy="3937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az 6">
            <a:extLst>
              <a:ext uri="{FF2B5EF4-FFF2-40B4-BE49-F238E27FC236}">
                <a16:creationId xmlns:a16="http://schemas.microsoft.com/office/drawing/2014/main" id="{24984680-1F6B-413C-8128-E4E6D67A54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8037" y="2325413"/>
            <a:ext cx="2952831" cy="445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6039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zawartości 2">
            <a:extLst>
              <a:ext uri="{FF2B5EF4-FFF2-40B4-BE49-F238E27FC236}">
                <a16:creationId xmlns:a16="http://schemas.microsoft.com/office/drawing/2014/main" id="{B2EA1A06-0685-CB37-BB96-9B5255144372}"/>
              </a:ext>
            </a:extLst>
          </p:cNvPr>
          <p:cNvSpPr txBox="1">
            <a:spLocks/>
          </p:cNvSpPr>
          <p:nvPr/>
        </p:nvSpPr>
        <p:spPr>
          <a:xfrm>
            <a:off x="707781" y="1825625"/>
            <a:ext cx="10646019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pl-PL" sz="2300" b="1" dirty="0"/>
              <a:t>20.09.2026r.</a:t>
            </a:r>
            <a:r>
              <a:rPr lang="pl-PL" sz="2300" dirty="0"/>
              <a:t> – </a:t>
            </a:r>
            <a:r>
              <a:rPr lang="pl-PL" sz="2300" b="1" dirty="0"/>
              <a:t>II Sołecki Rodzinny Rajd Rowerowy</a:t>
            </a:r>
          </a:p>
          <a:p>
            <a:pPr marL="0" indent="0">
              <a:buFont typeface="Arial"/>
              <a:buNone/>
            </a:pPr>
            <a:endParaRPr lang="pl-PL" sz="2300" dirty="0"/>
          </a:p>
        </p:txBody>
      </p:sp>
      <p:pic>
        <p:nvPicPr>
          <p:cNvPr id="5" name="Picture 2" descr="Sołectwo Lipowa.jpg">
            <a:extLst>
              <a:ext uri="{FF2B5EF4-FFF2-40B4-BE49-F238E27FC236}">
                <a16:creationId xmlns:a16="http://schemas.microsoft.com/office/drawing/2014/main" id="{1416EF7A-E2D1-AB12-6CEB-7F9EB76109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6" name="TextBox 3">
            <a:extLst>
              <a:ext uri="{FF2B5EF4-FFF2-40B4-BE49-F238E27FC236}">
                <a16:creationId xmlns:a16="http://schemas.microsoft.com/office/drawing/2014/main" id="{636AD63A-1B54-5267-EF6A-C3C7FE5E0774}"/>
              </a:ext>
            </a:extLst>
          </p:cNvPr>
          <p:cNvSpPr txBox="1"/>
          <p:nvPr/>
        </p:nvSpPr>
        <p:spPr>
          <a:xfrm>
            <a:off x="457200" y="274320"/>
            <a:ext cx="260257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KALENDARIUM</a:t>
            </a:r>
            <a:endParaRPr sz="3000" dirty="0"/>
          </a:p>
        </p:txBody>
      </p:sp>
      <p:pic>
        <p:nvPicPr>
          <p:cNvPr id="8194" name="Picture 2" descr="Może być zdjęciem przedstawiającym rower">
            <a:extLst>
              <a:ext uri="{FF2B5EF4-FFF2-40B4-BE49-F238E27FC236}">
                <a16:creationId xmlns:a16="http://schemas.microsoft.com/office/drawing/2014/main" id="{D106D427-1CEF-4AAC-9AA4-1527E62E11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18" y="2269020"/>
            <a:ext cx="3065736" cy="4087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Może być zdjęciem przedstawiającym karetka pogotowia">
            <a:extLst>
              <a:ext uri="{FF2B5EF4-FFF2-40B4-BE49-F238E27FC236}">
                <a16:creationId xmlns:a16="http://schemas.microsoft.com/office/drawing/2014/main" id="{3323F751-8F58-4C63-89D3-B803C29BAB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331" y="2286794"/>
            <a:ext cx="2711669" cy="2033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Może być zdjęciem przedstawiającym rower i tekst">
            <a:extLst>
              <a:ext uri="{FF2B5EF4-FFF2-40B4-BE49-F238E27FC236}">
                <a16:creationId xmlns:a16="http://schemas.microsoft.com/office/drawing/2014/main" id="{95E69A37-8179-446C-AF6E-B05687254A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8977" y="2286794"/>
            <a:ext cx="2999390" cy="3999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Może być zdjęciem przedstawiającym tabela">
            <a:extLst>
              <a:ext uri="{FF2B5EF4-FFF2-40B4-BE49-F238E27FC236}">
                <a16:creationId xmlns:a16="http://schemas.microsoft.com/office/drawing/2014/main" id="{0210F40D-253E-4EA2-8DBB-DEFEA318B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517" y="3819504"/>
            <a:ext cx="1967406" cy="262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Może być zdjęciem przedstawiającym tekst">
            <a:extLst>
              <a:ext uri="{FF2B5EF4-FFF2-40B4-BE49-F238E27FC236}">
                <a16:creationId xmlns:a16="http://schemas.microsoft.com/office/drawing/2014/main" id="{CC83CA87-2909-4F5A-BDFF-A2DBDC13FA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1656" y="2286794"/>
            <a:ext cx="2664726" cy="3552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72530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zawartości 2">
            <a:extLst>
              <a:ext uri="{FF2B5EF4-FFF2-40B4-BE49-F238E27FC236}">
                <a16:creationId xmlns:a16="http://schemas.microsoft.com/office/drawing/2014/main" id="{B2EA1A06-0685-CB37-BB96-9B5255144372}"/>
              </a:ext>
            </a:extLst>
          </p:cNvPr>
          <p:cNvSpPr txBox="1">
            <a:spLocks/>
          </p:cNvSpPr>
          <p:nvPr/>
        </p:nvSpPr>
        <p:spPr>
          <a:xfrm>
            <a:off x="707781" y="1825625"/>
            <a:ext cx="10646019" cy="46697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pl-PL" sz="2800" dirty="0"/>
              <a:t>Działamy nie tylko przy dużych wydarzeniach.</a:t>
            </a:r>
          </a:p>
          <a:p>
            <a:pPr marL="0" indent="0" algn="ctr">
              <a:buFont typeface="Arial"/>
              <a:buNone/>
            </a:pPr>
            <a:r>
              <a:rPr lang="pl-PL" sz="2800" dirty="0"/>
              <a:t>Nasza działalność to również mniejsze, bieżące inicjatywy i działania na rzecz mieszkańców. Sołtys pozostaje w stałym kontakcie z mieszkańcami oraz Urzędem Gminy, a przedstawiciele sołectwa uczestniczą w spotkaniach i rozmowach dotyczących bieżących potrzeb, problemów i planów dla Lipowej. </a:t>
            </a:r>
          </a:p>
          <a:p>
            <a:pPr marL="0" indent="0" algn="ctr">
              <a:buFont typeface="Arial"/>
              <a:buNone/>
            </a:pPr>
            <a:r>
              <a:rPr lang="pl-PL" sz="2800" dirty="0"/>
              <a:t>To, co już za nami, to nie koniec. Do końca roku planujemy kolejne działania i przedsięwzięcia finansowane ze środków funduszu sołeckiego. Mamy również kolejne pomysły, które chcemy sukcesywnie realizować.</a:t>
            </a:r>
          </a:p>
        </p:txBody>
      </p:sp>
      <p:pic>
        <p:nvPicPr>
          <p:cNvPr id="5" name="Picture 2" descr="Sołectwo Lipowa.jpg">
            <a:extLst>
              <a:ext uri="{FF2B5EF4-FFF2-40B4-BE49-F238E27FC236}">
                <a16:creationId xmlns:a16="http://schemas.microsoft.com/office/drawing/2014/main" id="{1416EF7A-E2D1-AB12-6CEB-7F9EB76109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6" name="TextBox 3">
            <a:extLst>
              <a:ext uri="{FF2B5EF4-FFF2-40B4-BE49-F238E27FC236}">
                <a16:creationId xmlns:a16="http://schemas.microsoft.com/office/drawing/2014/main" id="{636AD63A-1B54-5267-EF6A-C3C7FE5E0774}"/>
              </a:ext>
            </a:extLst>
          </p:cNvPr>
          <p:cNvSpPr txBox="1"/>
          <p:nvPr/>
        </p:nvSpPr>
        <p:spPr>
          <a:xfrm>
            <a:off x="457200" y="274320"/>
            <a:ext cx="260257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KALENDARIUM</a:t>
            </a:r>
            <a:endParaRPr sz="3000" dirty="0"/>
          </a:p>
        </p:txBody>
      </p:sp>
    </p:spTree>
    <p:extLst>
      <p:ext uri="{BB962C8B-B14F-4D97-AF65-F5344CB8AC3E}">
        <p14:creationId xmlns:p14="http://schemas.microsoft.com/office/powerpoint/2010/main" val="30414353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DDD1684E-D336-559D-B292-F5393ED1B4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469571"/>
            <a:ext cx="10972800" cy="438694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pl-PL" sz="2300" b="1" u="sng" dirty="0">
                <a:solidFill>
                  <a:srgbClr val="FF0000"/>
                </a:solidFill>
              </a:rPr>
              <a:t>Fundusz Sołecki wynosi – 70 638,10zł</a:t>
            </a:r>
          </a:p>
          <a:p>
            <a:pPr marL="0" indent="0">
              <a:buNone/>
            </a:pPr>
            <a:endParaRPr lang="pl-PL" sz="1000" dirty="0"/>
          </a:p>
          <a:p>
            <a:pPr marL="0" indent="0">
              <a:buNone/>
            </a:pPr>
            <a:r>
              <a:rPr lang="pl-PL" sz="2300" dirty="0"/>
              <a:t>PROZYCJA:</a:t>
            </a:r>
          </a:p>
          <a:p>
            <a:pPr marL="0" indent="0" algn="ctr">
              <a:buNone/>
            </a:pPr>
            <a:endParaRPr lang="pl-PL" sz="2300" dirty="0"/>
          </a:p>
          <a:p>
            <a:pPr marL="514350" indent="-514350">
              <a:buFont typeface="+mj-lt"/>
              <a:buAutoNum type="arabicPeriod"/>
            </a:pPr>
            <a:r>
              <a:rPr lang="pl-PL" sz="2300" dirty="0"/>
              <a:t>Organizacja dnia dziecka dla przedszkola i szkoły </a:t>
            </a:r>
            <a:r>
              <a:rPr lang="pl-PL" sz="2300" b="1" dirty="0"/>
              <a:t>ZSP w Lipowej </a:t>
            </a:r>
            <a:r>
              <a:rPr lang="pl-PL" sz="2300" dirty="0"/>
              <a:t>– 10 000,00zł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300" b="1" dirty="0"/>
              <a:t>OSP Lipowa</a:t>
            </a:r>
            <a:r>
              <a:rPr lang="pl-PL" sz="2300" dirty="0"/>
              <a:t>,</a:t>
            </a:r>
            <a:r>
              <a:rPr lang="pl-PL" sz="2300" b="1" dirty="0"/>
              <a:t> </a:t>
            </a:r>
            <a:r>
              <a:rPr lang="pl-PL" sz="2300" dirty="0"/>
              <a:t>Dofinansowanie do mundurów bojowych – 10 000,00zł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300" b="1" dirty="0"/>
              <a:t>LKS Skrzyczne Lipowa</a:t>
            </a:r>
            <a:r>
              <a:rPr lang="pl-PL" sz="2300" dirty="0"/>
              <a:t> zakup sprzętu sportowego – 10 000,00zł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300" b="1" dirty="0"/>
              <a:t>KGW Lipowa</a:t>
            </a:r>
            <a:r>
              <a:rPr lang="pl-PL" sz="2300" dirty="0"/>
              <a:t>,</a:t>
            </a:r>
            <a:r>
              <a:rPr lang="pl-PL" sz="2300" b="1" dirty="0"/>
              <a:t> </a:t>
            </a:r>
            <a:r>
              <a:rPr lang="pl-PL" sz="2300" dirty="0"/>
              <a:t>środki na doposażenie – 5 000,00zł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300" b="1" dirty="0" err="1"/>
              <a:t>RZPiT</a:t>
            </a:r>
            <a:r>
              <a:rPr lang="pl-PL" sz="2300" b="1" dirty="0"/>
              <a:t> Lipowianie</a:t>
            </a:r>
            <a:r>
              <a:rPr lang="pl-PL" sz="2300" dirty="0"/>
              <a:t>, dofinansowanie do zakupu strojów dla małych Lipowian – 5 000,00zł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300" dirty="0"/>
              <a:t>Dofinansowanie do naprawy </a:t>
            </a:r>
            <a:r>
              <a:rPr lang="pl-PL" sz="2300" b="1" dirty="0"/>
              <a:t>dróg</a:t>
            </a:r>
            <a:r>
              <a:rPr lang="pl-PL" sz="2300" dirty="0"/>
              <a:t> sołectwa – 10 000,00zł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300" dirty="0"/>
              <a:t>Budowa placu zabaw w </a:t>
            </a:r>
            <a:r>
              <a:rPr lang="pl-PL" sz="2300" b="1" dirty="0"/>
              <a:t>Dolnej Lipowej </a:t>
            </a:r>
            <a:r>
              <a:rPr lang="pl-PL" sz="2300" dirty="0"/>
              <a:t>(wkład własny) – 10 638,10zł</a:t>
            </a:r>
          </a:p>
          <a:p>
            <a:pPr marL="514350" indent="-514350">
              <a:buFont typeface="+mj-lt"/>
              <a:buAutoNum type="arabicPeriod"/>
            </a:pPr>
            <a:r>
              <a:rPr lang="pl-PL" sz="2300" dirty="0"/>
              <a:t>Promocja </a:t>
            </a:r>
            <a:r>
              <a:rPr lang="pl-PL" sz="2300" b="1" dirty="0"/>
              <a:t>sołectwa</a:t>
            </a:r>
            <a:r>
              <a:rPr lang="pl-PL" sz="2300" dirty="0"/>
              <a:t> </a:t>
            </a:r>
            <a:r>
              <a:rPr lang="pl-PL" sz="1200" dirty="0"/>
              <a:t>(organizacja przedsięwzięć integrujących mieszkańców) </a:t>
            </a:r>
            <a:r>
              <a:rPr lang="pl-PL" sz="2300" dirty="0"/>
              <a:t>– 10 000,00zł</a:t>
            </a:r>
          </a:p>
        </p:txBody>
      </p:sp>
      <p:pic>
        <p:nvPicPr>
          <p:cNvPr id="4" name="Picture 2" descr="Sołectwo Lipowa.jpg">
            <a:extLst>
              <a:ext uri="{FF2B5EF4-FFF2-40B4-BE49-F238E27FC236}">
                <a16:creationId xmlns:a16="http://schemas.microsoft.com/office/drawing/2014/main" id="{091025BE-89AC-7C86-EAA3-F14CF9A732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  <p:sp>
        <p:nvSpPr>
          <p:cNvPr id="5" name="TextBox 3">
            <a:extLst>
              <a:ext uri="{FF2B5EF4-FFF2-40B4-BE49-F238E27FC236}">
                <a16:creationId xmlns:a16="http://schemas.microsoft.com/office/drawing/2014/main" id="{13F089F5-2347-A674-480B-45518405A92E}"/>
              </a:ext>
            </a:extLst>
          </p:cNvPr>
          <p:cNvSpPr txBox="1"/>
          <p:nvPr/>
        </p:nvSpPr>
        <p:spPr>
          <a:xfrm>
            <a:off x="457200" y="274320"/>
            <a:ext cx="8154348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4650"/>
                </a:solidFill>
              </a:defRPr>
            </a:pPr>
            <a:r>
              <a:rPr lang="pl-PL" sz="3000" dirty="0"/>
              <a:t>Podział środków funduszu sołeckiego na rok 2027</a:t>
            </a:r>
          </a:p>
        </p:txBody>
      </p:sp>
    </p:spTree>
    <p:extLst>
      <p:ext uri="{BB962C8B-B14F-4D97-AF65-F5344CB8AC3E}">
        <p14:creationId xmlns:p14="http://schemas.microsoft.com/office/powerpoint/2010/main" val="836294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190195-8B53-7F04-0E71-EA94E4202D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>
            <a:extLst>
              <a:ext uri="{FF2B5EF4-FFF2-40B4-BE49-F238E27FC236}">
                <a16:creationId xmlns:a16="http://schemas.microsoft.com/office/drawing/2014/main" id="{EC02AD5F-029C-7E7F-FE65-FBB8F9E122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481943"/>
            <a:ext cx="10972800" cy="171994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9600" b="1" i="1" dirty="0">
                <a:solidFill>
                  <a:srgbClr val="004650"/>
                </a:solidFill>
              </a:rPr>
              <a:t>DZIĘKUJEMY </a:t>
            </a:r>
            <a:r>
              <a:rPr lang="pl-PL" sz="9600" b="1" i="1" dirty="0">
                <a:solidFill>
                  <a:srgbClr val="004650"/>
                </a:solidFill>
                <a:sym typeface="Wingdings" panose="05000000000000000000" pitchFamily="2" charset="2"/>
              </a:rPr>
              <a:t></a:t>
            </a:r>
            <a:endParaRPr lang="pl-PL" sz="9600" i="1" dirty="0">
              <a:solidFill>
                <a:srgbClr val="004650"/>
              </a:solidFill>
            </a:endParaRPr>
          </a:p>
        </p:txBody>
      </p:sp>
      <p:pic>
        <p:nvPicPr>
          <p:cNvPr id="4" name="Picture 2" descr="Sołectwo Lipowa.jpg">
            <a:extLst>
              <a:ext uri="{FF2B5EF4-FFF2-40B4-BE49-F238E27FC236}">
                <a16:creationId xmlns:a16="http://schemas.microsoft.com/office/drawing/2014/main" id="{8378AA17-99FD-EA19-7BD2-10CE1E01E5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63200" y="274320"/>
            <a:ext cx="1371600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611717"/>
      </p:ext>
    </p:extLst>
  </p:cSld>
  <p:clrMapOvr>
    <a:masterClrMapping/>
  </p:clrMapOvr>
</p:sld>
</file>

<file path=ppt/theme/theme1.xml><?xml version="1.0" encoding="utf-8"?>
<a:theme xmlns:a="http://schemas.openxmlformats.org/drawingml/2006/main" name="Sołectwo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Sołectwo" id="{B039CA2D-1D0F-484E-9988-F97716F46290}" vid="{CA5E22CD-F10C-472C-858C-102FE2D461E1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Pakiet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Sołectwo</Template>
  <TotalTime>330</TotalTime>
  <Words>396</Words>
  <Application>Microsoft Office PowerPoint</Application>
  <PresentationFormat>Panoramiczny</PresentationFormat>
  <Paragraphs>58</Paragraphs>
  <Slides>20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20</vt:i4>
      </vt:variant>
    </vt:vector>
  </HeadingPairs>
  <TitlesOfParts>
    <vt:vector size="25" baseType="lpstr">
      <vt:lpstr>Aptos</vt:lpstr>
      <vt:lpstr>Arial</vt:lpstr>
      <vt:lpstr>Calibri</vt:lpstr>
      <vt:lpstr>Wingdings</vt:lpstr>
      <vt:lpstr>Sołectwo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Sylwester Ludwig</dc:creator>
  <cp:lastModifiedBy>Małgorzata Michalska-Gąsiorek</cp:lastModifiedBy>
  <cp:revision>22</cp:revision>
  <dcterms:created xsi:type="dcterms:W3CDTF">2025-09-17T16:32:12Z</dcterms:created>
  <dcterms:modified xsi:type="dcterms:W3CDTF">2026-10-14T06:39:04Z</dcterms:modified>
</cp:coreProperties>
</file>