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66" r:id="rId2"/>
    <p:sldId id="264" r:id="rId3"/>
    <p:sldId id="257" r:id="rId4"/>
    <p:sldId id="267" r:id="rId5"/>
    <p:sldId id="270" r:id="rId6"/>
    <p:sldId id="271" r:id="rId7"/>
    <p:sldId id="261" r:id="rId8"/>
    <p:sldId id="272" r:id="rId9"/>
    <p:sldId id="274" r:id="rId10"/>
    <p:sldId id="268" r:id="rId11"/>
    <p:sldId id="273" r:id="rId12"/>
    <p:sldId id="275" r:id="rId13"/>
    <p:sldId id="262" r:id="rId14"/>
    <p:sldId id="276" r:id="rId15"/>
    <p:sldId id="277" r:id="rId16"/>
    <p:sldId id="278" r:id="rId17"/>
    <p:sldId id="279" r:id="rId18"/>
    <p:sldId id="263" r:id="rId19"/>
    <p:sldId id="282" r:id="rId20"/>
    <p:sldId id="284" r:id="rId21"/>
    <p:sldId id="258" r:id="rId22"/>
    <p:sldId id="260" r:id="rId23"/>
    <p:sldId id="285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9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11CB5-1C1A-42FA-A7C7-2A9FB200F09D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DDF6E-3C92-42E5-9D9A-FF1C524A26E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4430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8660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58449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54395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3783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09576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372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3013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808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6572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0919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4580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9360D-5FB5-4D97-801B-D5F06CBBF5BB}" type="datetimeFigureOut">
              <a:rPr lang="pl-PL" smtClean="0"/>
              <a:t>30.09.2025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592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7" Type="http://schemas.openxmlformats.org/officeDocument/2006/relationships/image" Target="../media/image46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g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ołectwo Lipo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0" y="5760720"/>
            <a:ext cx="9144000" cy="1097280"/>
          </a:xfrm>
          <a:prstGeom prst="rect">
            <a:avLst/>
          </a:prstGeom>
          <a:solidFill>
            <a:srgbClr val="0046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524000" y="5760720"/>
            <a:ext cx="91439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800" b="1">
                <a:solidFill>
                  <a:srgbClr val="FFFFFF"/>
                </a:solidFill>
              </a:defRPr>
            </a:pPr>
            <a:r>
              <a:rPr lang="pl-PL" sz="2800" dirty="0"/>
              <a:t>19.09.2025r. </a:t>
            </a:r>
          </a:p>
          <a:p>
            <a:pPr algn="ctr">
              <a:defRPr sz="2800" b="1">
                <a:solidFill>
                  <a:srgbClr val="FFFFFF"/>
                </a:solidFill>
              </a:defRPr>
            </a:pPr>
            <a:r>
              <a:rPr lang="pl-PL" sz="2800" dirty="0"/>
              <a:t>ZEBRANIE WIEJSKIE</a:t>
            </a:r>
            <a:endParaRPr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06289ED-D9BD-62FE-13EC-8BCA04633D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58687"/>
            <a:ext cx="10972800" cy="466747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b="1" u="sng" dirty="0"/>
              <a:t>Propozycja porządku zebrania: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Otwarcie zebrania i stwierdzenie jego prawomocności.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Wybór protokolanta.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Informacja na temat dotacji z programu „Czyste Powietrze”.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Informacja z działalności Sołtysa i Rady Sołeckiej wsi Lipowa.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Zaplanowanie przedsięwzięć i podziału środków w ramach Funduszu Sołeckiego na 2026r.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Zapytania i wolne wnioski.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Zamknięcie zebrania.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" name="Picture 2" descr="Sołectwo Lipowa.jpg">
            <a:extLst>
              <a:ext uri="{FF2B5EF4-FFF2-40B4-BE49-F238E27FC236}">
                <a16:creationId xmlns:a16="http://schemas.microsoft.com/office/drawing/2014/main" id="{EF248DAF-2280-3324-7E33-D23E0F8CE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7266B200-61CC-B34E-6490-6D765A3F2C2E}"/>
              </a:ext>
            </a:extLst>
          </p:cNvPr>
          <p:cNvSpPr txBox="1"/>
          <p:nvPr/>
        </p:nvSpPr>
        <p:spPr>
          <a:xfrm>
            <a:off x="457200" y="274320"/>
            <a:ext cx="352109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PORZĄDEK</a:t>
            </a:r>
            <a:r>
              <a:rPr lang="pl-PL" dirty="0"/>
              <a:t> ZEBRANIA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85797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8E7245F-1812-8546-77C3-DAFFB1C5A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781" y="1825625"/>
            <a:ext cx="1064601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3000" b="1" dirty="0"/>
              <a:t>18.06.2024r.</a:t>
            </a:r>
            <a:r>
              <a:rPr lang="pl-PL" sz="3000" dirty="0"/>
              <a:t> – Zebranie wiejskie na którym wybrano Sołtysa i Radę Sołecką w obecnym składzie:</a:t>
            </a:r>
          </a:p>
          <a:p>
            <a:pPr marL="0" indent="0" algn="ctr">
              <a:buNone/>
            </a:pPr>
            <a:r>
              <a:rPr lang="pl-PL" sz="3000" dirty="0"/>
              <a:t>Jan Sołtysik – </a:t>
            </a:r>
            <a:r>
              <a:rPr lang="pl-PL" sz="3000" b="1" dirty="0"/>
              <a:t>sołtys</a:t>
            </a:r>
            <a:r>
              <a:rPr lang="pl-PL" sz="3000" dirty="0"/>
              <a:t> sołectwa Lipowa</a:t>
            </a:r>
          </a:p>
          <a:p>
            <a:pPr marL="0" indent="0" algn="ctr">
              <a:buNone/>
            </a:pPr>
            <a:r>
              <a:rPr lang="pl-PL" sz="3000" dirty="0"/>
              <a:t>Skład:</a:t>
            </a:r>
          </a:p>
          <a:p>
            <a:pPr marL="0" indent="0" algn="ctr">
              <a:buNone/>
            </a:pPr>
            <a:r>
              <a:rPr lang="pl-PL" dirty="0"/>
              <a:t>Ewa Jasek, Anna Opolska-Sarapata, Halina Piecuch, Grażyna Urbaś, Andrzej Caputa, Sylwester Ludwig, Przemysław Midor, Gabriel Rus, Piotr Wandzel - </a:t>
            </a:r>
            <a:r>
              <a:rPr lang="pl-PL" b="1" dirty="0"/>
              <a:t>członkowie</a:t>
            </a:r>
            <a:endParaRPr lang="pl-PL" sz="1200" b="1" dirty="0"/>
          </a:p>
        </p:txBody>
      </p:sp>
      <p:pic>
        <p:nvPicPr>
          <p:cNvPr id="4" name="Picture 2" descr="Sołectwo Lipowa.jpg">
            <a:extLst>
              <a:ext uri="{FF2B5EF4-FFF2-40B4-BE49-F238E27FC236}">
                <a16:creationId xmlns:a16="http://schemas.microsoft.com/office/drawing/2014/main" id="{F13EB49B-E95E-69A4-68E3-0353E5307B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41D6B431-1B5B-D18C-3D0C-0AEA8273C665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</p:spTree>
    <p:extLst>
      <p:ext uri="{BB962C8B-B14F-4D97-AF65-F5344CB8AC3E}">
        <p14:creationId xmlns:p14="http://schemas.microsoft.com/office/powerpoint/2010/main" val="2976027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28.09.2024r.</a:t>
            </a:r>
            <a:r>
              <a:rPr lang="pl-PL" sz="2300" dirty="0"/>
              <a:t> – Zebranie wiejskie na którym podzielony został fundusz sołecki:</a:t>
            </a:r>
            <a:br>
              <a:rPr lang="pl-PL" sz="2300" dirty="0"/>
            </a:br>
            <a:endParaRPr lang="pl-PL" sz="2300" dirty="0"/>
          </a:p>
          <a:p>
            <a:pPr marL="457200" indent="-457200">
              <a:buFont typeface="+mj-lt"/>
              <a:buAutoNum type="arabicPeriod"/>
            </a:pPr>
            <a:r>
              <a:rPr lang="pl-PL" sz="2300" dirty="0"/>
              <a:t>5 000,00zł – OSP Lipowa zakup sprzętu bojowego – wykorzystanie 100%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300" dirty="0"/>
              <a:t>10 000,00zł – odśnieżanie dróg gminnych – wykorzystanie 100%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300" dirty="0"/>
              <a:t>6 000,00zł – Dzień Dziecka dla Zespołu Szkolno-Przedszkolnego w Lipowej – wykorzystanie 100%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300" dirty="0"/>
              <a:t>4 000,00zł – Dzień Dziecka tzw. „</a:t>
            </a:r>
            <a:r>
              <a:rPr lang="pl-PL" sz="2300" dirty="0" err="1"/>
              <a:t>Parafiada</a:t>
            </a:r>
            <a:r>
              <a:rPr lang="pl-PL" sz="2300" dirty="0"/>
              <a:t>” – wykorzystanie 100%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300" dirty="0"/>
              <a:t>20 000,00zł – wkład własny na remont dróg gminnych sołectwa Lipowa i poprawienie odwodnienia  – wykorzystanie 0%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300" dirty="0"/>
              <a:t>6 319,00zł– wsparcie dla LKS  Skrzyczne Lipowa – wykorzystanie 100%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</p:spTree>
    <p:extLst>
      <p:ext uri="{BB962C8B-B14F-4D97-AF65-F5344CB8AC3E}">
        <p14:creationId xmlns:p14="http://schemas.microsoft.com/office/powerpoint/2010/main" val="1401638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Obraz zawierający pojazd, Pojazd lądowy, tekst, opona&#10;&#10;Zawartość wygenerowana przez AI może być niepoprawna.">
            <a:extLst>
              <a:ext uri="{FF2B5EF4-FFF2-40B4-BE49-F238E27FC236}">
                <a16:creationId xmlns:a16="http://schemas.microsoft.com/office/drawing/2014/main" id="{37DB3541-0AE3-B3ED-0ECC-4DAA3704DE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307" y="236480"/>
            <a:ext cx="4788779" cy="6385039"/>
          </a:xfrm>
        </p:spPr>
      </p:pic>
      <p:pic>
        <p:nvPicPr>
          <p:cNvPr id="7" name="Obraz 6" descr="Obraz zawierający trawa, na wolnym powietrzu, niebo, pole&#10;&#10;Zawartość wygenerowana przez AI może być niepoprawna.">
            <a:extLst>
              <a:ext uri="{FF2B5EF4-FFF2-40B4-BE49-F238E27FC236}">
                <a16:creationId xmlns:a16="http://schemas.microsoft.com/office/drawing/2014/main" id="{3EAE0E3D-B19A-E889-A27E-42704548B1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677" y="239485"/>
            <a:ext cx="4788780" cy="638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537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Obraz zawierający niebo, na wolnym powietrzu, plac zabaw, Dmuchany&#10;&#10;Zawartość wygenerowana przez AI może być niepoprawna.">
            <a:extLst>
              <a:ext uri="{FF2B5EF4-FFF2-40B4-BE49-F238E27FC236}">
                <a16:creationId xmlns:a16="http://schemas.microsoft.com/office/drawing/2014/main" id="{2838AEAC-1F4C-266C-83C3-BC446B65EB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79" y="576943"/>
            <a:ext cx="4278084" cy="5704113"/>
          </a:xfrm>
        </p:spPr>
      </p:pic>
      <p:pic>
        <p:nvPicPr>
          <p:cNvPr id="7" name="Obraz 6" descr="Obraz zawierający niebo, plac zabaw, na wolnym powietrzu, osoba&#10;&#10;Zawartość wygenerowana przez AI może być niepoprawna.">
            <a:extLst>
              <a:ext uri="{FF2B5EF4-FFF2-40B4-BE49-F238E27FC236}">
                <a16:creationId xmlns:a16="http://schemas.microsoft.com/office/drawing/2014/main" id="{A5579479-88FA-0964-1795-66B81BAE33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393" y="576943"/>
            <a:ext cx="4278084" cy="57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43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513B6F5-8887-08B6-F552-451DF99A3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45920"/>
            <a:ext cx="10972800" cy="51053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2300" b="1" dirty="0"/>
              <a:t>05.10.2024r.</a:t>
            </a:r>
            <a:r>
              <a:rPr lang="pl-PL" sz="2300" dirty="0"/>
              <a:t> – zebranie rady sołeckiej w trakcie którego:</a:t>
            </a:r>
          </a:p>
          <a:p>
            <a:r>
              <a:rPr lang="pl-PL" sz="2300" dirty="0"/>
              <a:t>Wybrano przewodniczącego rady sołeckiej – Anna Opolska-Sarapata</a:t>
            </a:r>
          </a:p>
          <a:p>
            <a:r>
              <a:rPr lang="pl-PL" sz="2300" dirty="0"/>
              <a:t>Podjęto decyzję o uruchomieniu strony sołectwa na Facebook</a:t>
            </a:r>
          </a:p>
          <a:p>
            <a:r>
              <a:rPr lang="pl-PL" sz="2300" dirty="0"/>
              <a:t>Podjęto decyzję o wzięciu udziału w programie „Czyste Sołectwo”</a:t>
            </a:r>
          </a:p>
          <a:p>
            <a:pPr marL="0" indent="0">
              <a:buNone/>
            </a:pPr>
            <a:r>
              <a:rPr lang="pl-PL" sz="2300" b="1" dirty="0"/>
              <a:t>18-19.10.2024r.</a:t>
            </a:r>
            <a:r>
              <a:rPr lang="pl-PL" sz="2300" dirty="0"/>
              <a:t> – zbiórka elektrośmieci w ramach programu „Czyste Sołectwo”</a:t>
            </a:r>
          </a:p>
          <a:p>
            <a:r>
              <a:rPr lang="pl-PL" sz="2300" b="1" dirty="0">
                <a:solidFill>
                  <a:srgbClr val="FF0000"/>
                </a:solidFill>
              </a:rPr>
              <a:t>Zebraliśmy 14 ton i 170 kg </a:t>
            </a:r>
          </a:p>
          <a:p>
            <a:r>
              <a:rPr lang="pl-PL" sz="2300" b="1" dirty="0">
                <a:solidFill>
                  <a:srgbClr val="FF0000"/>
                </a:solidFill>
              </a:rPr>
              <a:t>5 668zł – otrzymana nagroda za zebrane elektroodpady!</a:t>
            </a:r>
          </a:p>
          <a:p>
            <a:r>
              <a:rPr lang="pl-PL" sz="2300" b="1" dirty="0">
                <a:solidFill>
                  <a:srgbClr val="FF0000"/>
                </a:solidFill>
              </a:rPr>
              <a:t>sołectwo Lipowa zajęło w skali kraju </a:t>
            </a:r>
            <a:r>
              <a:rPr lang="pl-PL" sz="2300" b="1" u="sng" dirty="0">
                <a:solidFill>
                  <a:srgbClr val="FF0000"/>
                </a:solidFill>
              </a:rPr>
              <a:t>9 miejsce!</a:t>
            </a:r>
            <a:endParaRPr lang="pl-PL" sz="2300" b="1" dirty="0">
              <a:solidFill>
                <a:srgbClr val="FF0000"/>
              </a:solidFill>
            </a:endParaRPr>
          </a:p>
          <a:p>
            <a:r>
              <a:rPr lang="pl-PL" sz="2300" b="1" dirty="0">
                <a:solidFill>
                  <a:srgbClr val="FF0000"/>
                </a:solidFill>
              </a:rPr>
              <a:t>Otrzymaliśmy podziękowanie za ekologiczną postawę</a:t>
            </a:r>
          </a:p>
          <a:p>
            <a:pPr marL="0" indent="0">
              <a:buNone/>
            </a:pPr>
            <a:r>
              <a:rPr lang="pl-PL" sz="2300" b="1" dirty="0"/>
              <a:t>11.11.2024r.</a:t>
            </a:r>
            <a:r>
              <a:rPr lang="pl-PL" sz="2300" dirty="0"/>
              <a:t> – Przedstawiciele rady sołectwa biorą udział w:</a:t>
            </a:r>
          </a:p>
          <a:p>
            <a:r>
              <a:rPr lang="pl-PL" sz="2300" dirty="0"/>
              <a:t>Obchodach Święta Niepodległości</a:t>
            </a:r>
          </a:p>
          <a:p>
            <a:r>
              <a:rPr lang="pl-PL" sz="2300" dirty="0"/>
              <a:t>Otwarcia boiska sportowego przy Zespole Szkolno-przedszkolnym w Lipowej</a:t>
            </a:r>
          </a:p>
          <a:p>
            <a:pPr marL="0" indent="0">
              <a:buNone/>
            </a:pPr>
            <a:endParaRPr lang="pl-PL" sz="2300" dirty="0"/>
          </a:p>
        </p:txBody>
      </p:sp>
      <p:pic>
        <p:nvPicPr>
          <p:cNvPr id="8" name="Picture 2" descr="Sołectwo Lipowa.jpg">
            <a:extLst>
              <a:ext uri="{FF2B5EF4-FFF2-40B4-BE49-F238E27FC236}">
                <a16:creationId xmlns:a16="http://schemas.microsoft.com/office/drawing/2014/main" id="{98BD504A-2A9D-749E-5E8A-8211EB947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9" name="TextBox 3">
            <a:extLst>
              <a:ext uri="{FF2B5EF4-FFF2-40B4-BE49-F238E27FC236}">
                <a16:creationId xmlns:a16="http://schemas.microsoft.com/office/drawing/2014/main" id="{A21E7840-97EC-D4FD-3B4E-FC53E27C6302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</p:spTree>
    <p:extLst>
      <p:ext uri="{BB962C8B-B14F-4D97-AF65-F5344CB8AC3E}">
        <p14:creationId xmlns:p14="http://schemas.microsoft.com/office/powerpoint/2010/main" val="995359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Obraz zawierający tekst, zrzut ekranu, Ulotka, design&#10;&#10;Zawartość wygenerowana przez AI może być niepoprawna.">
            <a:extLst>
              <a:ext uri="{FF2B5EF4-FFF2-40B4-BE49-F238E27FC236}">
                <a16:creationId xmlns:a16="http://schemas.microsoft.com/office/drawing/2014/main" id="{734FEB0E-890C-A420-0BE3-D35F73EE0B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62" y="170471"/>
            <a:ext cx="4588103" cy="6567786"/>
          </a:xfr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08339A59-1EF8-59CD-B8AE-FBFA52E487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143" y="170471"/>
            <a:ext cx="3897086" cy="2922815"/>
          </a:xfrm>
          <a:prstGeom prst="rect">
            <a:avLst/>
          </a:prstGeom>
        </p:spPr>
      </p:pic>
      <p:pic>
        <p:nvPicPr>
          <p:cNvPr id="9" name="Obraz 8" descr="Obraz zawierający na wolnym powietrzu, niebo, Kubeł na śmieci, ziemia&#10;&#10;Zawartość wygenerowana przez AI może być niepoprawna.">
            <a:extLst>
              <a:ext uri="{FF2B5EF4-FFF2-40B4-BE49-F238E27FC236}">
                <a16:creationId xmlns:a16="http://schemas.microsoft.com/office/drawing/2014/main" id="{657C02F9-194A-7A06-91A3-6848FF94C4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15" y="2322358"/>
            <a:ext cx="3309256" cy="441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250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84627B4B-5106-D689-8991-88ED45092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87" y="196715"/>
            <a:ext cx="3840470" cy="6434540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ED2B6F49-A66A-CAEB-BCA3-F05467BF9E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595" y="211731"/>
            <a:ext cx="3827910" cy="6434540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146C92FC-F53E-B3AD-9DD0-30EB983162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2044" y="211731"/>
            <a:ext cx="3827910" cy="6434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585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5B53C11A-CA1B-7802-C915-292E625B0251}"/>
              </a:ext>
            </a:extLst>
          </p:cNvPr>
          <p:cNvSpPr txBox="1">
            <a:spLocks/>
          </p:cNvSpPr>
          <p:nvPr/>
        </p:nvSpPr>
        <p:spPr>
          <a:xfrm>
            <a:off x="609600" y="1480457"/>
            <a:ext cx="10972800" cy="46457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22.11.2024r.</a:t>
            </a:r>
            <a:r>
              <a:rPr lang="pl-PL" sz="2300" dirty="0"/>
              <a:t> - Zebranie wiejskie w sprawie lądowiska w Lipowej.</a:t>
            </a:r>
          </a:p>
          <a:p>
            <a:pPr marL="0" indent="0">
              <a:buFont typeface="Arial"/>
              <a:buNone/>
            </a:pPr>
            <a:r>
              <a:rPr lang="pl-PL" sz="2300" b="1" dirty="0"/>
              <a:t>05.12.2025r.</a:t>
            </a:r>
            <a:r>
              <a:rPr lang="pl-PL" sz="2300" dirty="0"/>
              <a:t> – Akcja „Świeć przykładem”.</a:t>
            </a:r>
          </a:p>
          <a:p>
            <a:pPr marL="0" indent="0">
              <a:buFont typeface="Arial"/>
              <a:buNone/>
            </a:pPr>
            <a:r>
              <a:rPr lang="pl-PL" sz="2300" b="1" dirty="0"/>
              <a:t>14.12.2024r.</a:t>
            </a:r>
            <a:r>
              <a:rPr lang="pl-PL" sz="2300" dirty="0"/>
              <a:t> – Kiermasz świąteczny organizowany przez radę rodziców ZSP w Lipowej.</a:t>
            </a:r>
          </a:p>
          <a:p>
            <a:pPr marL="0" indent="0">
              <a:buFont typeface="Arial"/>
              <a:buNone/>
            </a:pPr>
            <a:r>
              <a:rPr lang="pl-PL" sz="2300" b="1" dirty="0"/>
              <a:t>19.12.2024r.</a:t>
            </a:r>
            <a:r>
              <a:rPr lang="pl-PL" sz="2300" dirty="0"/>
              <a:t> – 25 rocznica powstania zespołu „Lipowianinie” przedstawiciele rady sołectwa biorą udział w obchodach jubileuszu.</a:t>
            </a:r>
          </a:p>
          <a:p>
            <a:pPr marL="0" indent="0">
              <a:buNone/>
            </a:pPr>
            <a:r>
              <a:rPr lang="pl-PL" sz="2300" b="1" dirty="0"/>
              <a:t>07.01.2025r.</a:t>
            </a:r>
            <a:r>
              <a:rPr lang="pl-PL" sz="2300" dirty="0"/>
              <a:t> – konkurs portalu „Żywiec </a:t>
            </a:r>
            <a:r>
              <a:rPr lang="pl-PL" sz="2300" dirty="0" err="1"/>
              <a:t>Memes</a:t>
            </a:r>
            <a:r>
              <a:rPr lang="pl-PL" sz="2300" dirty="0"/>
              <a:t>” – wybory najlepszej wsi przechodzimy do półfinału ;-)</a:t>
            </a:r>
          </a:p>
          <a:p>
            <a:pPr marL="0" indent="0">
              <a:buNone/>
            </a:pPr>
            <a:r>
              <a:rPr lang="pl-PL" sz="2300" b="1" dirty="0"/>
              <a:t>18.01.2025r.</a:t>
            </a:r>
            <a:r>
              <a:rPr lang="pl-PL" sz="2300" dirty="0"/>
              <a:t> – przedstawiciele rady sołectwa uczestniczą w obchodach kolejnej rocznicy tragicznej śmierci naszych mieszkańców, którzy zgięli z rąk Niemieckich okupantów.</a:t>
            </a:r>
          </a:p>
          <a:p>
            <a:pPr marL="0" indent="0">
              <a:buNone/>
            </a:pPr>
            <a:r>
              <a:rPr lang="pl-PL" sz="2300" b="1" dirty="0"/>
              <a:t>01.03.2025r.</a:t>
            </a:r>
            <a:r>
              <a:rPr lang="pl-PL" sz="2300" dirty="0"/>
              <a:t> – przedstawiciele rady sołectwa uczestniczyli w zabawie karnawałowej organizowanej przez radę rodziców ZSP w Lipowej. </a:t>
            </a:r>
          </a:p>
          <a:p>
            <a:pPr marL="0" indent="0">
              <a:buNone/>
            </a:pPr>
            <a:endParaRPr lang="pl-PL" sz="2300" dirty="0"/>
          </a:p>
          <a:p>
            <a:pPr marL="0" indent="0">
              <a:buFont typeface="Arial"/>
              <a:buNone/>
            </a:pPr>
            <a:endParaRPr lang="pl-PL" sz="2300" dirty="0"/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BE3E454F-8977-0A35-D351-4F508BA7B3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E969EB83-3291-EBD2-3094-DF3070AE5BE1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</p:spTree>
    <p:extLst>
      <p:ext uri="{BB962C8B-B14F-4D97-AF65-F5344CB8AC3E}">
        <p14:creationId xmlns:p14="http://schemas.microsoft.com/office/powerpoint/2010/main" val="3660458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12B7D553-2BF8-AEF3-62AF-57400FF7AA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63" y="157254"/>
            <a:ext cx="4023227" cy="6421123"/>
          </a:xfrm>
          <a:prstGeom prst="rect">
            <a:avLst/>
          </a:prstGeom>
        </p:spPr>
      </p:pic>
      <p:pic>
        <p:nvPicPr>
          <p:cNvPr id="7" name="Obraz 6" descr="Obraz zawierający dekoracje świąteczne, Wigilia Bożego Narodzenia, na wolnym powietrzu, choinka&#10;&#10;Zawartość wygenerowana przez AI może być niepoprawna.">
            <a:extLst>
              <a:ext uri="{FF2B5EF4-FFF2-40B4-BE49-F238E27FC236}">
                <a16:creationId xmlns:a16="http://schemas.microsoft.com/office/drawing/2014/main" id="{548D7BFF-FA9C-FAEE-8DB2-61F7FCE62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244" y="157256"/>
            <a:ext cx="4029512" cy="6421123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AD75BB23-DE14-F2CF-619A-B1563BFA55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6352" y="157257"/>
            <a:ext cx="4025699" cy="642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80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tekst, zrzut ekranu, oprogramowanie, System operacyjny&#10;&#10;Zawartość wygenerowana przez AI może być niepoprawna.">
            <a:extLst>
              <a:ext uri="{FF2B5EF4-FFF2-40B4-BE49-F238E27FC236}">
                <a16:creationId xmlns:a16="http://schemas.microsoft.com/office/drawing/2014/main" id="{3C140698-0FDC-9A62-3C10-71271CB32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30" y="174172"/>
            <a:ext cx="3404572" cy="3603172"/>
          </a:xfrm>
          <a:prstGeom prst="rect">
            <a:avLst/>
          </a:prstGeom>
        </p:spPr>
      </p:pic>
      <p:pic>
        <p:nvPicPr>
          <p:cNvPr id="7" name="Obraz 6" descr="Obraz zawierający na wolnym powietrzu, niebo, drzewo, noc&#10;&#10;Zawartość wygenerowana przez AI może być niepoprawna.">
            <a:extLst>
              <a:ext uri="{FF2B5EF4-FFF2-40B4-BE49-F238E27FC236}">
                <a16:creationId xmlns:a16="http://schemas.microsoft.com/office/drawing/2014/main" id="{6EC3E854-F8D7-A440-E263-EE6325CB32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699" y="174171"/>
            <a:ext cx="3935187" cy="6433457"/>
          </a:xfrm>
          <a:prstGeom prst="rect">
            <a:avLst/>
          </a:prstGeom>
        </p:spPr>
      </p:pic>
      <p:pic>
        <p:nvPicPr>
          <p:cNvPr id="9" name="Obraz 8" descr="Obraz zawierający na wolnym powietrzu, niebo, drzewo, budynek&#10;&#10;Zawartość wygenerowana przez AI może być niepoprawna.">
            <a:extLst>
              <a:ext uri="{FF2B5EF4-FFF2-40B4-BE49-F238E27FC236}">
                <a16:creationId xmlns:a16="http://schemas.microsoft.com/office/drawing/2014/main" id="{8CAEFE15-A2A6-ADE8-256A-37C8CA51C2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486" y="174171"/>
            <a:ext cx="4165284" cy="643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4770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D006702-5120-FF29-2A77-A7DEABE4A9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91343"/>
            <a:ext cx="10972800" cy="5257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2300" b="1" dirty="0"/>
              <a:t>19.02 – 13.03.2025r. </a:t>
            </a:r>
            <a:r>
              <a:rPr lang="pl-PL" sz="2300" dirty="0"/>
              <a:t>– Decyzje podatkowe.</a:t>
            </a:r>
          </a:p>
          <a:p>
            <a:pPr marL="0" indent="0">
              <a:buNone/>
            </a:pPr>
            <a:r>
              <a:rPr lang="pl-PL" sz="2300" b="1" dirty="0"/>
              <a:t>30.03.2025r.</a:t>
            </a:r>
            <a:r>
              <a:rPr lang="pl-PL" sz="2300" dirty="0"/>
              <a:t> – 30 lecie powstania oddziału PZHGP Lipowa.</a:t>
            </a:r>
          </a:p>
          <a:p>
            <a:pPr marL="0" indent="0">
              <a:buNone/>
            </a:pPr>
            <a:r>
              <a:rPr lang="pl-PL" sz="2300" b="1" dirty="0"/>
              <a:t>14.04.2025r.</a:t>
            </a:r>
            <a:r>
              <a:rPr lang="pl-PL" sz="2300" dirty="0"/>
              <a:t> – otwarcie budynku Gminnej Biblioteki w Lipowej w którym przedstawiciele rady sołectwa biorą udział.</a:t>
            </a:r>
          </a:p>
          <a:p>
            <a:pPr marL="0" indent="0">
              <a:buNone/>
            </a:pPr>
            <a:r>
              <a:rPr lang="pl-PL" sz="2300" b="1" dirty="0"/>
              <a:t>03.05.2025r.</a:t>
            </a:r>
            <a:r>
              <a:rPr lang="pl-PL" sz="2300" dirty="0"/>
              <a:t> – przedstawiciele rady sołectwa wspólnie z Radnymi z naszego okręgu rozwieszają flagi i dekorują teren sołectwa Lipowa (święto 3 Maja).</a:t>
            </a:r>
          </a:p>
          <a:p>
            <a:pPr marL="0" indent="0">
              <a:buNone/>
            </a:pPr>
            <a:r>
              <a:rPr lang="pl-PL" sz="2300" b="1" dirty="0"/>
              <a:t>31.05.2025r. </a:t>
            </a:r>
            <a:r>
              <a:rPr lang="pl-PL" sz="2300" dirty="0"/>
              <a:t>– Ekologiczne sprzątanie Doliny Zimnika organizowane przez ZMW (Bartłomiej </a:t>
            </a:r>
            <a:r>
              <a:rPr lang="pl-PL" sz="2300" dirty="0" err="1"/>
              <a:t>Kubaczka</a:t>
            </a:r>
            <a:r>
              <a:rPr lang="pl-PL" sz="2300" dirty="0"/>
              <a:t> i Michał Kołodziej) – przedstawiciele rady sołectwa dołączają do tej zacnej inicjatywy.</a:t>
            </a:r>
          </a:p>
          <a:p>
            <a:pPr marL="0" indent="0">
              <a:buNone/>
            </a:pPr>
            <a:r>
              <a:rPr lang="pl-PL" sz="2300" b="1" dirty="0"/>
              <a:t>01.06.2025r.</a:t>
            </a:r>
            <a:r>
              <a:rPr lang="pl-PL" sz="2300" dirty="0"/>
              <a:t> – „</a:t>
            </a:r>
            <a:r>
              <a:rPr lang="pl-PL" sz="2300" dirty="0" err="1"/>
              <a:t>Parafiada</a:t>
            </a:r>
            <a:r>
              <a:rPr lang="pl-PL" sz="2300" dirty="0"/>
              <a:t>” dofinansowanie z funduszu sołectwa.</a:t>
            </a:r>
          </a:p>
          <a:p>
            <a:pPr marL="0" indent="0">
              <a:buNone/>
            </a:pPr>
            <a:r>
              <a:rPr lang="pl-PL" sz="2300" b="1" dirty="0"/>
              <a:t>18.06.2025r.</a:t>
            </a:r>
            <a:r>
              <a:rPr lang="pl-PL" sz="2300" dirty="0"/>
              <a:t> – Rodzinny Festyn Sportowy LKS „Skrzyczne” Lipowa.</a:t>
            </a:r>
          </a:p>
          <a:p>
            <a:pPr marL="0" indent="0">
              <a:buNone/>
            </a:pPr>
            <a:r>
              <a:rPr lang="pl-PL" sz="2300" b="1" dirty="0"/>
              <a:t>28.06.2025r. </a:t>
            </a:r>
            <a:r>
              <a:rPr lang="pl-PL" sz="2300" dirty="0"/>
              <a:t>– Reaktywowany turniej o puchar Wójta gminy Lipowa.</a:t>
            </a:r>
          </a:p>
          <a:p>
            <a:pPr marL="0" indent="0">
              <a:buNone/>
            </a:pPr>
            <a:r>
              <a:rPr lang="pl-PL" sz="2300" b="1" dirty="0"/>
              <a:t>14.07.2025r. </a:t>
            </a:r>
            <a:r>
              <a:rPr lang="pl-PL" sz="2300" dirty="0"/>
              <a:t>– Remont kładki w okolicy ulicy Przedwiośnie wspólnie z mieszkańcami.</a:t>
            </a:r>
          </a:p>
          <a:p>
            <a:pPr marL="0" indent="0">
              <a:buNone/>
            </a:pPr>
            <a:endParaRPr lang="pl-PL" sz="2300" dirty="0"/>
          </a:p>
          <a:p>
            <a:pPr marL="0" indent="0">
              <a:buNone/>
            </a:pPr>
            <a:endParaRPr lang="pl-PL" sz="2300" dirty="0"/>
          </a:p>
          <a:p>
            <a:pPr marL="0" indent="0">
              <a:buNone/>
            </a:pPr>
            <a:endParaRPr lang="pl-PL" sz="2300" dirty="0"/>
          </a:p>
          <a:p>
            <a:pPr marL="0" indent="0">
              <a:buNone/>
            </a:pPr>
            <a:endParaRPr lang="pl-PL" sz="2300" dirty="0"/>
          </a:p>
        </p:txBody>
      </p:sp>
      <p:pic>
        <p:nvPicPr>
          <p:cNvPr id="6" name="Picture 2" descr="Sołectwo Lipowa.jpg">
            <a:extLst>
              <a:ext uri="{FF2B5EF4-FFF2-40B4-BE49-F238E27FC236}">
                <a16:creationId xmlns:a16="http://schemas.microsoft.com/office/drawing/2014/main" id="{8B5940A7-00E5-35C6-25C6-652C83074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id="{4E617236-DCFB-1B64-694A-0D2F472C780A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</p:spTree>
    <p:extLst>
      <p:ext uri="{BB962C8B-B14F-4D97-AF65-F5344CB8AC3E}">
        <p14:creationId xmlns:p14="http://schemas.microsoft.com/office/powerpoint/2010/main" val="1160195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meble, ściana, w pomieszczeniu, ubrania&#10;&#10;Zawartość wygenerowana przez AI może być niepoprawna.">
            <a:extLst>
              <a:ext uri="{FF2B5EF4-FFF2-40B4-BE49-F238E27FC236}">
                <a16:creationId xmlns:a16="http://schemas.microsoft.com/office/drawing/2014/main" id="{20F5177B-7012-A30C-2F43-E861BAB62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90" r="1" b="5319"/>
          <a:stretch>
            <a:fillRect/>
          </a:stretch>
        </p:blipFill>
        <p:spPr>
          <a:xfrm>
            <a:off x="120650" y="242435"/>
            <a:ext cx="4614635" cy="2595426"/>
          </a:xfrm>
          <a:prstGeom prst="rect">
            <a:avLst/>
          </a:prstGeom>
          <a:noFill/>
        </p:spPr>
      </p:pic>
      <p:pic>
        <p:nvPicPr>
          <p:cNvPr id="7" name="Obraz 6" descr="Obraz zawierający meble, roślina domowa, ubrania, w pomieszczeniu&#10;&#10;Zawartość wygenerowana przez AI może być niepoprawna.">
            <a:extLst>
              <a:ext uri="{FF2B5EF4-FFF2-40B4-BE49-F238E27FC236}">
                <a16:creationId xmlns:a16="http://schemas.microsoft.com/office/drawing/2014/main" id="{82973051-63EF-0A6C-4022-E86F1B04A1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" y="3154589"/>
            <a:ext cx="4614635" cy="3460976"/>
          </a:xfrm>
          <a:prstGeom prst="rect">
            <a:avLst/>
          </a:prstGeom>
        </p:spPr>
      </p:pic>
      <p:pic>
        <p:nvPicPr>
          <p:cNvPr id="9" name="Obraz 8" descr="Obraz zawierający ubrania, osoba, ściana, w pomieszczeniu&#10;&#10;Zawartość wygenerowana przez AI może być niepoprawna.">
            <a:extLst>
              <a:ext uri="{FF2B5EF4-FFF2-40B4-BE49-F238E27FC236}">
                <a16:creationId xmlns:a16="http://schemas.microsoft.com/office/drawing/2014/main" id="{DFFEFB34-FC8E-0C91-01A8-ABD2744AD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914" y="242435"/>
            <a:ext cx="4528457" cy="3396343"/>
          </a:xfrm>
          <a:prstGeom prst="rect">
            <a:avLst/>
          </a:prstGeom>
        </p:spPr>
      </p:pic>
      <p:pic>
        <p:nvPicPr>
          <p:cNvPr id="11" name="Obraz 10" descr="Obraz zawierający ubrania, w pomieszczeniu, osoba, tekst&#10;&#10;Zawartość wygenerowana przez AI może być niepoprawna.">
            <a:extLst>
              <a:ext uri="{FF2B5EF4-FFF2-40B4-BE49-F238E27FC236}">
                <a16:creationId xmlns:a16="http://schemas.microsoft.com/office/drawing/2014/main" id="{121EB79C-D953-26CD-0B08-D39AE7B8C5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336" y="2562450"/>
            <a:ext cx="3039836" cy="4053115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E5724E18-3CE9-CE5A-F039-9B66DD285C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5914" y="3774552"/>
            <a:ext cx="3948793" cy="2841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48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3756210C-9C43-B09E-E813-57EA20C12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45" y="140965"/>
            <a:ext cx="2959252" cy="3702240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CFC875DD-9A3D-772E-8132-3AAC6D6B07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345" y="4005446"/>
            <a:ext cx="2959252" cy="2711589"/>
          </a:xfrm>
          <a:prstGeom prst="rect">
            <a:avLst/>
          </a:prstGeom>
        </p:spPr>
      </p:pic>
      <p:pic>
        <p:nvPicPr>
          <p:cNvPr id="9" name="Obraz 8" descr="Obraz zawierający drzewo, na wolnym powietrzu, osoba, ubrania&#10;&#10;Zawartość wygenerowana przez AI może być niepoprawna.">
            <a:extLst>
              <a:ext uri="{FF2B5EF4-FFF2-40B4-BE49-F238E27FC236}">
                <a16:creationId xmlns:a16="http://schemas.microsoft.com/office/drawing/2014/main" id="{BF5B6EE2-9350-76DD-CB37-818BB1BD1B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140966"/>
            <a:ext cx="6125028" cy="4322178"/>
          </a:xfrm>
          <a:prstGeom prst="rect">
            <a:avLst/>
          </a:prstGeom>
        </p:spPr>
      </p:pic>
      <p:pic>
        <p:nvPicPr>
          <p:cNvPr id="11" name="Obraz 10" descr="Obraz zawierający na wolnym powietrzu, ubrania, osoba, człowiek&#10;&#10;Zawartość wygenerowana przez AI może być niepoprawna.">
            <a:extLst>
              <a:ext uri="{FF2B5EF4-FFF2-40B4-BE49-F238E27FC236}">
                <a16:creationId xmlns:a16="http://schemas.microsoft.com/office/drawing/2014/main" id="{77D6BE18-4AD2-3A61-7220-7B9B76FBF5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143" y="3027400"/>
            <a:ext cx="4919512" cy="3689634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5E6F35DE-5324-3EA1-72D7-B57DF3462E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7082" y="3546853"/>
            <a:ext cx="3432066" cy="317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047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E2C1731D-6953-4AE3-5FB6-E3B3F21EE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931" y="124635"/>
            <a:ext cx="2933851" cy="3778444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753E3DFE-7B01-BF5B-DF48-4157F98AF6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678" y="124635"/>
            <a:ext cx="4215493" cy="6580965"/>
          </a:xfrm>
          <a:prstGeom prst="rect">
            <a:avLst/>
          </a:prstGeom>
        </p:spPr>
      </p:pic>
      <p:pic>
        <p:nvPicPr>
          <p:cNvPr id="9" name="Obraz 8" descr="Obraz zawierający trawa, na wolnym powietrzu, drzewo, plac zabaw&#10;&#10;Zawartość wygenerowana przez AI może być niepoprawna.">
            <a:extLst>
              <a:ext uri="{FF2B5EF4-FFF2-40B4-BE49-F238E27FC236}">
                <a16:creationId xmlns:a16="http://schemas.microsoft.com/office/drawing/2014/main" id="{B398754B-39E4-7ED7-29FF-2DA9DF9D33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450" y="250371"/>
            <a:ext cx="5031619" cy="2830286"/>
          </a:xfrm>
          <a:prstGeom prst="rect">
            <a:avLst/>
          </a:prstGeom>
        </p:spPr>
      </p:pic>
      <p:pic>
        <p:nvPicPr>
          <p:cNvPr id="11" name="Obraz 10" descr="Obraz zawierający trawa, na wolnym powietrzu, niebo, pole&#10;&#10;Zawartość wygenerowana przez AI może być niepoprawna.">
            <a:extLst>
              <a:ext uri="{FF2B5EF4-FFF2-40B4-BE49-F238E27FC236}">
                <a16:creationId xmlns:a16="http://schemas.microsoft.com/office/drawing/2014/main" id="{ABDFEBBF-A793-D1A4-FEF3-C17D886900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450" y="3206393"/>
            <a:ext cx="5031619" cy="340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3516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waza, trofeum, okno, szkło/szklanka&#10;&#10;Zawartość wygenerowana przez AI może być niepoprawna.">
            <a:extLst>
              <a:ext uri="{FF2B5EF4-FFF2-40B4-BE49-F238E27FC236}">
                <a16:creationId xmlns:a16="http://schemas.microsoft.com/office/drawing/2014/main" id="{8B7AAB21-D334-02E9-EF07-26C5D347B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4" y="97971"/>
            <a:ext cx="3810000" cy="2857500"/>
          </a:xfrm>
          <a:prstGeom prst="rect">
            <a:avLst/>
          </a:prstGeom>
        </p:spPr>
      </p:pic>
      <p:pic>
        <p:nvPicPr>
          <p:cNvPr id="9" name="Obraz 8" descr="Obraz zawierający na wolnym powietrzu, ubrania, osoba, obuwie&#10;&#10;Zawartość wygenerowana przez AI może być niepoprawna.">
            <a:extLst>
              <a:ext uri="{FF2B5EF4-FFF2-40B4-BE49-F238E27FC236}">
                <a16:creationId xmlns:a16="http://schemas.microsoft.com/office/drawing/2014/main" id="{85A1EF44-3E19-1CD4-E0CA-92C61D6D2F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5" y="3178627"/>
            <a:ext cx="3809999" cy="2857499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EBB24F66-E128-8CBF-B28F-F5877F4E6B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721" y="97971"/>
            <a:ext cx="4622622" cy="3469856"/>
          </a:xfrm>
          <a:prstGeom prst="rect">
            <a:avLst/>
          </a:prstGeom>
        </p:spPr>
      </p:pic>
      <p:pic>
        <p:nvPicPr>
          <p:cNvPr id="16" name="Obraz 15" descr="Obraz zawierający na wolnym powietrzu, drzewo, roślina, ziemia&#10;&#10;Zawartość wygenerowana przez AI może być niepoprawna.">
            <a:extLst>
              <a:ext uri="{FF2B5EF4-FFF2-40B4-BE49-F238E27FC236}">
                <a16:creationId xmlns:a16="http://schemas.microsoft.com/office/drawing/2014/main" id="{8155241F-2C0E-3C1D-ABF6-E7217DA2C6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85" y="2863378"/>
            <a:ext cx="5257800" cy="389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0104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3F87BC0-A55E-6234-21C0-C948D809AD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l-PL" sz="2300" b="1" dirty="0"/>
              <a:t>15.08.2025r.</a:t>
            </a:r>
            <a:r>
              <a:rPr lang="pl-PL" sz="2300" dirty="0"/>
              <a:t> – Dożynki sołeckie organizowane przez KGW Lipowa połączone z obchodami 70lecia KGW Lipowa.</a:t>
            </a:r>
          </a:p>
          <a:p>
            <a:pPr marL="0" indent="0">
              <a:buNone/>
            </a:pPr>
            <a:r>
              <a:rPr lang="pl-PL" sz="2300" b="1" dirty="0"/>
              <a:t>27.08.2025r.</a:t>
            </a:r>
            <a:r>
              <a:rPr lang="pl-PL" sz="2300" dirty="0"/>
              <a:t> – Rozpoczęcie warsztatów „Zielona tożsamość”</a:t>
            </a:r>
          </a:p>
        </p:txBody>
      </p:sp>
      <p:pic>
        <p:nvPicPr>
          <p:cNvPr id="7" name="Picture 2" descr="Sołectwo Lipowa.jpg">
            <a:extLst>
              <a:ext uri="{FF2B5EF4-FFF2-40B4-BE49-F238E27FC236}">
                <a16:creationId xmlns:a16="http://schemas.microsoft.com/office/drawing/2014/main" id="{7D7B8BE2-8489-3B4A-44A8-770DCA612E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8" name="TextBox 3">
            <a:extLst>
              <a:ext uri="{FF2B5EF4-FFF2-40B4-BE49-F238E27FC236}">
                <a16:creationId xmlns:a16="http://schemas.microsoft.com/office/drawing/2014/main" id="{E6CD40D5-871A-C13B-1F77-07A12084CA15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4" name="Obraz 3" descr="Obraz zawierający osoba, ubrania, na wolnym powietrzu, kwiat&#10;&#10;Zawartość wygenerowana przez AI może być niepoprawna.">
            <a:extLst>
              <a:ext uri="{FF2B5EF4-FFF2-40B4-BE49-F238E27FC236}">
                <a16:creationId xmlns:a16="http://schemas.microsoft.com/office/drawing/2014/main" id="{64BDC56C-B486-A459-EAD6-DA04E1D399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71" y="2786743"/>
            <a:ext cx="4194016" cy="2479957"/>
          </a:xfrm>
          <a:prstGeom prst="rect">
            <a:avLst/>
          </a:prstGeom>
        </p:spPr>
      </p:pic>
      <p:pic>
        <p:nvPicPr>
          <p:cNvPr id="9" name="Obraz 8" descr="Obraz zawierający ubrania, osoba, człowiek, Układanie kwiatów&#10;&#10;Zawartość wygenerowana przez AI może być niepoprawna.">
            <a:extLst>
              <a:ext uri="{FF2B5EF4-FFF2-40B4-BE49-F238E27FC236}">
                <a16:creationId xmlns:a16="http://schemas.microsoft.com/office/drawing/2014/main" id="{AC7B7EF0-1973-8F2A-891D-9F5E1B8200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70" y="4682476"/>
            <a:ext cx="4735638" cy="2122713"/>
          </a:xfrm>
          <a:prstGeom prst="rect">
            <a:avLst/>
          </a:prstGeom>
        </p:spPr>
      </p:pic>
      <p:pic>
        <p:nvPicPr>
          <p:cNvPr id="11" name="Obraz 10" descr="Obraz zawierający ubrania, osoba, człowiek, kwiat&#10;&#10;Zawartość wygenerowana przez AI może być niepoprawna.">
            <a:extLst>
              <a:ext uri="{FF2B5EF4-FFF2-40B4-BE49-F238E27FC236}">
                <a16:creationId xmlns:a16="http://schemas.microsoft.com/office/drawing/2014/main" id="{30B2E6ED-1992-17C0-BFFB-7C29E13852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854" y="2786743"/>
            <a:ext cx="4420311" cy="1981370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78081933-7FAA-0E78-44D2-DFE3A91C27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732" y="2149951"/>
            <a:ext cx="3132071" cy="460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272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887011-F0C5-476A-3EC9-DAE89C06BB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F30C8DF-6FCC-5BFC-F56F-DDCE2980B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b="1" dirty="0"/>
              <a:t>07.09.2025r.</a:t>
            </a:r>
            <a:r>
              <a:rPr lang="pl-PL" sz="2400" dirty="0"/>
              <a:t> – Pierwszy </a:t>
            </a:r>
            <a:r>
              <a:rPr lang="pl-PL" sz="2400" b="1" u="sng" dirty="0">
                <a:solidFill>
                  <a:srgbClr val="FF0000"/>
                </a:solidFill>
              </a:rPr>
              <a:t>RODZINNY RAJD ROWEROWY</a:t>
            </a:r>
            <a:r>
              <a:rPr lang="pl-PL" sz="2400" dirty="0"/>
              <a:t>! </a:t>
            </a:r>
          </a:p>
          <a:p>
            <a:pPr marL="0" indent="0">
              <a:buNone/>
            </a:pPr>
            <a:r>
              <a:rPr lang="pl-PL" sz="2400" dirty="0"/>
              <a:t>Zorganizowany przez członków rady sołeckiej Lipowa.</a:t>
            </a:r>
          </a:p>
          <a:p>
            <a:pPr marL="0" indent="0">
              <a:buNone/>
            </a:pPr>
            <a:endParaRPr lang="pl-PL" sz="2300" dirty="0"/>
          </a:p>
        </p:txBody>
      </p:sp>
      <p:pic>
        <p:nvPicPr>
          <p:cNvPr id="7" name="Picture 2" descr="Sołectwo Lipowa.jpg">
            <a:extLst>
              <a:ext uri="{FF2B5EF4-FFF2-40B4-BE49-F238E27FC236}">
                <a16:creationId xmlns:a16="http://schemas.microsoft.com/office/drawing/2014/main" id="{51E154C8-B647-62C0-1AE3-8A6DEF4651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8" name="TextBox 3">
            <a:extLst>
              <a:ext uri="{FF2B5EF4-FFF2-40B4-BE49-F238E27FC236}">
                <a16:creationId xmlns:a16="http://schemas.microsoft.com/office/drawing/2014/main" id="{61606892-7806-DCE3-D53C-F5639362F746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8256E45C-5458-CD26-579F-EA2BE7ABD6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5350" y="2682340"/>
            <a:ext cx="6859450" cy="3901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478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na wolnym powietrzu, niebo, trawa, drzewo&#10;&#10;Zawartość wygenerowana przez AI może być niepoprawna.">
            <a:extLst>
              <a:ext uri="{FF2B5EF4-FFF2-40B4-BE49-F238E27FC236}">
                <a16:creationId xmlns:a16="http://schemas.microsoft.com/office/drawing/2014/main" id="{36BB01B9-EBE7-43DB-BC01-5F7C4D9336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19573"/>
            <a:ext cx="5804576" cy="2601856"/>
          </a:xfrm>
          <a:prstGeom prst="rect">
            <a:avLst/>
          </a:prstGeom>
        </p:spPr>
      </p:pic>
      <p:pic>
        <p:nvPicPr>
          <p:cNvPr id="7" name="Obraz 6" descr="Obraz zawierający osoba, ubrania, na wolnym powietrzu, drzewo&#10;&#10;Zawartość wygenerowana przez AI może być niepoprawna.">
            <a:extLst>
              <a:ext uri="{FF2B5EF4-FFF2-40B4-BE49-F238E27FC236}">
                <a16:creationId xmlns:a16="http://schemas.microsoft.com/office/drawing/2014/main" id="{A6F45A43-E002-50E5-7AF0-CC0D8AC1F5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079000"/>
            <a:ext cx="5804576" cy="2514771"/>
          </a:xfrm>
          <a:prstGeom prst="rect">
            <a:avLst/>
          </a:prstGeom>
        </p:spPr>
      </p:pic>
      <p:pic>
        <p:nvPicPr>
          <p:cNvPr id="9" name="Obraz 8" descr="Obraz zawierający osoba, ubrania, Fast food, na wolnym powietrzu&#10;&#10;Zawartość wygenerowana przez AI może być niepoprawna.">
            <a:extLst>
              <a:ext uri="{FF2B5EF4-FFF2-40B4-BE49-F238E27FC236}">
                <a16:creationId xmlns:a16="http://schemas.microsoft.com/office/drawing/2014/main" id="{9CB99A2C-A597-EAA7-D969-2E935AE434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4223655"/>
            <a:ext cx="5804576" cy="2514772"/>
          </a:xfrm>
          <a:prstGeom prst="rect">
            <a:avLst/>
          </a:prstGeom>
        </p:spPr>
      </p:pic>
      <p:pic>
        <p:nvPicPr>
          <p:cNvPr id="11" name="Obraz 10" descr="Obraz zawierający na wolnym powietrzu, trawa, niebo, drzewo&#10;&#10;Zawartość wygenerowana przez AI może być niepoprawna.">
            <a:extLst>
              <a:ext uri="{FF2B5EF4-FFF2-40B4-BE49-F238E27FC236}">
                <a16:creationId xmlns:a16="http://schemas.microsoft.com/office/drawing/2014/main" id="{6800458B-6FE2-517B-4BFA-573B1F5E24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257" y="119573"/>
            <a:ext cx="5804576" cy="3102426"/>
          </a:xfrm>
          <a:prstGeom prst="rect">
            <a:avLst/>
          </a:prstGeom>
        </p:spPr>
      </p:pic>
      <p:pic>
        <p:nvPicPr>
          <p:cNvPr id="13" name="Obraz 12" descr="Obraz zawierający ubrania, osoba, na wolnym powietrzu, obuwie&#10;&#10;Zawartość wygenerowana przez AI może być niepoprawna.">
            <a:extLst>
              <a:ext uri="{FF2B5EF4-FFF2-40B4-BE49-F238E27FC236}">
                <a16:creationId xmlns:a16="http://schemas.microsoft.com/office/drawing/2014/main" id="{A75E2663-2774-0CAF-4664-1AA9585DB5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257" y="2775857"/>
            <a:ext cx="2939271" cy="3919027"/>
          </a:xfrm>
          <a:prstGeom prst="rect">
            <a:avLst/>
          </a:prstGeom>
        </p:spPr>
      </p:pic>
      <p:pic>
        <p:nvPicPr>
          <p:cNvPr id="15" name="Obraz 14" descr="Obraz zawierający na wolnym powietrzu, osoba, ubrania, niebo&#10;&#10;Zawartość wygenerowana przez AI może być niepoprawna.">
            <a:extLst>
              <a:ext uri="{FF2B5EF4-FFF2-40B4-BE49-F238E27FC236}">
                <a16:creationId xmlns:a16="http://schemas.microsoft.com/office/drawing/2014/main" id="{84D2CFFD-EBEB-86E6-0A26-8FE6F2A1EF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570" y="3740602"/>
            <a:ext cx="3661229" cy="2745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3693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>
            <a:extLst>
              <a:ext uri="{FF2B5EF4-FFF2-40B4-BE49-F238E27FC236}">
                <a16:creationId xmlns:a16="http://schemas.microsoft.com/office/drawing/2014/main" id="{7F443BF6-1855-875C-1AE4-7329002850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7112600"/>
              </p:ext>
            </p:extLst>
          </p:nvPr>
        </p:nvGraphicFramePr>
        <p:xfrm>
          <a:off x="545056" y="867868"/>
          <a:ext cx="7886700" cy="7780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406908365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3635055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334239604"/>
                    </a:ext>
                  </a:extLst>
                </a:gridCol>
              </a:tblGrid>
              <a:tr h="407212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pl-PL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Kobiety</a:t>
                      </a:r>
                    </a:p>
                  </a:txBody>
                  <a:tcPr>
                    <a:solidFill>
                      <a:srgbClr val="0046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pl-PL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Mężczyźni</a:t>
                      </a:r>
                    </a:p>
                  </a:txBody>
                  <a:tcPr>
                    <a:solidFill>
                      <a:srgbClr val="0046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pl-PL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Ogółem</a:t>
                      </a:r>
                    </a:p>
                  </a:txBody>
                  <a:tcPr>
                    <a:solidFill>
                      <a:srgbClr val="0046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99186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2547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2423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4970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2050581"/>
                  </a:ext>
                </a:extLst>
              </a:tr>
            </a:tbl>
          </a:graphicData>
        </a:graphic>
      </p:graphicFrame>
      <p:pic>
        <p:nvPicPr>
          <p:cNvPr id="3" name="Picture 2" descr="Sołectwo Lipowa.jpg">
            <a:extLst>
              <a:ext uri="{FF2B5EF4-FFF2-40B4-BE49-F238E27FC236}">
                <a16:creationId xmlns:a16="http://schemas.microsoft.com/office/drawing/2014/main" id="{FD87F8BE-CE9C-4AD5-FBF5-092277FB1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D1A4EA32-9040-3234-E326-038FBE02D7D7}"/>
              </a:ext>
            </a:extLst>
          </p:cNvPr>
          <p:cNvSpPr txBox="1"/>
          <p:nvPr/>
        </p:nvSpPr>
        <p:spPr>
          <a:xfrm>
            <a:off x="457200" y="274320"/>
            <a:ext cx="729342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Sołectwo w liczbach (stan na 31.08 br.)</a:t>
            </a:r>
            <a:endParaRPr sz="3000" dirty="0"/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E13EC321-F7A4-D218-2DE1-B8FD3ACEEFEB}"/>
              </a:ext>
            </a:extLst>
          </p:cNvPr>
          <p:cNvSpPr txBox="1"/>
          <p:nvPr/>
        </p:nvSpPr>
        <p:spPr>
          <a:xfrm>
            <a:off x="457200" y="2964403"/>
            <a:ext cx="916577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Liczba urodzeń i zgonów w 2025 roku (stan  na 31.08 br.)</a:t>
            </a:r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59BD6ED2-23DF-5FDE-8E05-06C503BA9C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685164"/>
              </p:ext>
            </p:extLst>
          </p:nvPr>
        </p:nvGraphicFramePr>
        <p:xfrm>
          <a:off x="545056" y="3616598"/>
          <a:ext cx="8128000" cy="73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32928473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217586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pl-PL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Urodzenia</a:t>
                      </a:r>
                    </a:p>
                  </a:txBody>
                  <a:tcPr>
                    <a:solidFill>
                      <a:srgbClr val="0046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pl-PL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Zgony</a:t>
                      </a:r>
                    </a:p>
                  </a:txBody>
                  <a:tcPr>
                    <a:solidFill>
                      <a:srgbClr val="0046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5383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pl-PL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pl-PL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7836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74164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DD1684E-D336-559D-B292-F5393ED1B4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69571"/>
            <a:ext cx="10972800" cy="43869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300" b="1" u="sng" dirty="0">
                <a:solidFill>
                  <a:srgbClr val="FF0000"/>
                </a:solidFill>
              </a:rPr>
              <a:t>Fundusz Sołecki wynosi – 63 978,80 zł</a:t>
            </a:r>
          </a:p>
          <a:p>
            <a:pPr marL="0" indent="0">
              <a:buNone/>
            </a:pPr>
            <a:endParaRPr lang="pl-PL" sz="1000" dirty="0"/>
          </a:p>
          <a:p>
            <a:pPr marL="0" indent="0">
              <a:buNone/>
            </a:pPr>
            <a:r>
              <a:rPr lang="pl-PL" sz="2300" dirty="0"/>
              <a:t>PROZYCJA:</a:t>
            </a:r>
          </a:p>
          <a:p>
            <a:pPr marL="0" indent="0" algn="ctr">
              <a:buNone/>
            </a:pPr>
            <a:endParaRPr lang="pl-PL" sz="2300" dirty="0"/>
          </a:p>
          <a:p>
            <a:pPr marL="514350" indent="-514350">
              <a:buFont typeface="+mj-lt"/>
              <a:buAutoNum type="arabicPeriod"/>
            </a:pPr>
            <a:r>
              <a:rPr lang="pl-PL" sz="2300" dirty="0"/>
              <a:t>Rozbudowa placu zabaw i boiska przy </a:t>
            </a:r>
            <a:r>
              <a:rPr lang="pl-PL" sz="2300" b="1" dirty="0"/>
              <a:t>ZSP w Lipowej </a:t>
            </a:r>
            <a:r>
              <a:rPr lang="pl-PL" sz="2300" dirty="0"/>
              <a:t>– 10 000,00zł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b="1" dirty="0"/>
              <a:t>OSP Lipowa </a:t>
            </a:r>
            <a:r>
              <a:rPr lang="pl-PL" sz="2300" dirty="0"/>
              <a:t>– Dofinansowanie do mundurów bojowych – 10 000,00zł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b="1" dirty="0"/>
              <a:t>LKS Skrzyczne Lipowa</a:t>
            </a:r>
            <a:r>
              <a:rPr lang="pl-PL" sz="2300" dirty="0"/>
              <a:t>, remont pomieszczeń budynku – 10 000,00zł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b="1" dirty="0"/>
              <a:t>KGW Lipowa </a:t>
            </a:r>
            <a:r>
              <a:rPr lang="pl-PL" sz="2300" dirty="0"/>
              <a:t>– środki na doposażenie – 10 000,00zł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dirty="0"/>
              <a:t>Dofinansowanie do naprawy dróg sołectwa – 10 000,00zł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dirty="0"/>
              <a:t>Promocja </a:t>
            </a:r>
            <a:r>
              <a:rPr lang="pl-PL" sz="2300" b="1" dirty="0"/>
              <a:t>sołectwa</a:t>
            </a:r>
            <a:r>
              <a:rPr lang="pl-PL" sz="2300" dirty="0"/>
              <a:t> </a:t>
            </a:r>
            <a:r>
              <a:rPr lang="pl-PL" sz="1200" dirty="0"/>
              <a:t>(rajd rowerowy, </a:t>
            </a:r>
            <a:r>
              <a:rPr lang="pl-PL" sz="1200"/>
              <a:t>zakup namiotu, </a:t>
            </a:r>
            <a:r>
              <a:rPr lang="pl-PL" sz="1200" dirty="0"/>
              <a:t>organizacja przedsięwzięć integrujących mieszkańców) </a:t>
            </a:r>
            <a:r>
              <a:rPr lang="pl-PL" sz="2300" dirty="0"/>
              <a:t>– 13 978,80zł</a:t>
            </a:r>
          </a:p>
        </p:txBody>
      </p:sp>
      <p:pic>
        <p:nvPicPr>
          <p:cNvPr id="4" name="Picture 2" descr="Sołectwo Lipowa.jpg">
            <a:extLst>
              <a:ext uri="{FF2B5EF4-FFF2-40B4-BE49-F238E27FC236}">
                <a16:creationId xmlns:a16="http://schemas.microsoft.com/office/drawing/2014/main" id="{091025BE-89AC-7C86-EAA3-F14CF9A732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13F089F5-2347-A674-480B-45518405A92E}"/>
              </a:ext>
            </a:extLst>
          </p:cNvPr>
          <p:cNvSpPr txBox="1"/>
          <p:nvPr/>
        </p:nvSpPr>
        <p:spPr>
          <a:xfrm>
            <a:off x="457200" y="274320"/>
            <a:ext cx="815434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Podział środków funduszu sołeckiego na rok 2026.</a:t>
            </a:r>
          </a:p>
        </p:txBody>
      </p:sp>
    </p:spTree>
    <p:extLst>
      <p:ext uri="{BB962C8B-B14F-4D97-AF65-F5344CB8AC3E}">
        <p14:creationId xmlns:p14="http://schemas.microsoft.com/office/powerpoint/2010/main" val="836294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90195-8B53-7F04-0E71-EA94E4202D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C02AD5F-029C-7E7F-FE65-FBB8F9E122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481943"/>
            <a:ext cx="10972800" cy="17199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b="1" i="1" dirty="0">
                <a:solidFill>
                  <a:srgbClr val="004650"/>
                </a:solidFill>
              </a:rPr>
              <a:t>DZIĘKUJEMY </a:t>
            </a:r>
            <a:r>
              <a:rPr lang="pl-PL" sz="9600" b="1" i="1" dirty="0">
                <a:solidFill>
                  <a:srgbClr val="004650"/>
                </a:solidFill>
                <a:sym typeface="Wingdings" panose="05000000000000000000" pitchFamily="2" charset="2"/>
              </a:rPr>
              <a:t></a:t>
            </a:r>
            <a:endParaRPr lang="pl-PL" sz="9600" i="1" dirty="0">
              <a:solidFill>
                <a:srgbClr val="004650"/>
              </a:solidFill>
            </a:endParaRPr>
          </a:p>
        </p:txBody>
      </p:sp>
      <p:pic>
        <p:nvPicPr>
          <p:cNvPr id="4" name="Picture 2" descr="Sołectwo Lipowa.jpg">
            <a:extLst>
              <a:ext uri="{FF2B5EF4-FFF2-40B4-BE49-F238E27FC236}">
                <a16:creationId xmlns:a16="http://schemas.microsoft.com/office/drawing/2014/main" id="{8378AA17-99FD-EA19-7BD2-10CE1E01E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11717"/>
      </p:ext>
    </p:extLst>
  </p:cSld>
  <p:clrMapOvr>
    <a:masterClrMapping/>
  </p:clrMapOvr>
</p:sld>
</file>

<file path=ppt/theme/theme1.xml><?xml version="1.0" encoding="utf-8"?>
<a:theme xmlns:a="http://schemas.openxmlformats.org/drawingml/2006/main" name="Sołectwo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ołectwo" id="{B039CA2D-1D0F-484E-9988-F97716F46290}" vid="{CA5E22CD-F10C-472C-858C-102FE2D461E1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Sołectwo</Template>
  <TotalTime>215</TotalTime>
  <Words>709</Words>
  <Application>Microsoft Office PowerPoint</Application>
  <PresentationFormat>Panoramiczny</PresentationFormat>
  <Paragraphs>88</Paragraphs>
  <Slides>23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28" baseType="lpstr">
      <vt:lpstr>Aptos</vt:lpstr>
      <vt:lpstr>Arial</vt:lpstr>
      <vt:lpstr>Calibri</vt:lpstr>
      <vt:lpstr>Wingdings</vt:lpstr>
      <vt:lpstr>Sołectwo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Sylwester Ludwig</dc:creator>
  <cp:lastModifiedBy>Kamil Sarapata</cp:lastModifiedBy>
  <cp:revision>12</cp:revision>
  <dcterms:created xsi:type="dcterms:W3CDTF">2025-09-17T16:32:12Z</dcterms:created>
  <dcterms:modified xsi:type="dcterms:W3CDTF">2025-09-30T20:49:49Z</dcterms:modified>
</cp:coreProperties>
</file>